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9611B61-8809-4B98-A4DD-90470AC18EA3}">
  <a:tblStyle styleId="{09611B61-8809-4B98-A4DD-90470AC18EA3}" styleName="Table_0"/>
  <a:tblStyle styleId="{A3423C14-AC86-4C9F-B68C-A558145392DB}" styleName="Table_1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har char="●"/>
              <a:defRPr/>
            </a:lvl1pPr>
            <a:lvl2pPr indent="0" lvl="1" marL="457200" marR="0" rtl="0" algn="l">
              <a:spcBef>
                <a:spcPts val="0"/>
              </a:spcBef>
              <a:buChar char="○"/>
              <a:defRPr/>
            </a:lvl2pPr>
            <a:lvl3pPr indent="0" lvl="2" marL="914400" marR="0" rtl="0" algn="l">
              <a:spcBef>
                <a:spcPts val="0"/>
              </a:spcBef>
              <a:buChar char="■"/>
              <a:defRPr/>
            </a:lvl3pPr>
            <a:lvl4pPr indent="0" lvl="3" marL="1371600" marR="0" rtl="0" algn="l">
              <a:spcBef>
                <a:spcPts val="0"/>
              </a:spcBef>
              <a:buChar char="●"/>
              <a:defRPr/>
            </a:lvl4pPr>
            <a:lvl5pPr indent="0" lvl="4" marL="1828800" marR="0" rtl="0" algn="l">
              <a:spcBef>
                <a:spcPts val="0"/>
              </a:spcBef>
              <a:buChar char="○"/>
              <a:defRPr/>
            </a:lvl5pPr>
            <a:lvl6pPr indent="0" lvl="5" marL="2286000" marR="0" rtl="0" algn="l">
              <a:spcBef>
                <a:spcPts val="0"/>
              </a:spcBef>
              <a:buChar char="■"/>
              <a:defRPr/>
            </a:lvl6pPr>
            <a:lvl7pPr indent="0" lvl="6" marL="2743200" marR="0" rtl="0" algn="l">
              <a:spcBef>
                <a:spcPts val="0"/>
              </a:spcBef>
              <a:buChar char="●"/>
              <a:defRPr/>
            </a:lvl7pPr>
            <a:lvl8pPr indent="0" lvl="7" marL="3200400" marR="0" rtl="0" algn="l">
              <a:spcBef>
                <a:spcPts val="0"/>
              </a:spcBef>
              <a:buChar char="○"/>
              <a:defRPr/>
            </a:lvl8pPr>
            <a:lvl9pPr indent="0" lvl="8" marL="3657600" marR="0" rtl="0" algn="l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E5Biqv1l-h-n9TYionjXGH5TJIVrlbBQIgcsemcXRyk/pub?start=false&amp;loop=false&amp;delayms=3000" TargetMode="External"/><Relationship Id="rId3" Type="http://schemas.openxmlformats.org/officeDocument/2006/relationships/hyperlink" Target="https://docs.google.com/presentation/d/1E5Biqv1l-h-n9TYionjXGH5TJIVrlbBQIgcsemcXRyk/edit?usp=sharing" TargetMode="External"/><Relationship Id="rId4" Type="http://schemas.openxmlformats.org/officeDocument/2006/relationships/hyperlink" Target="https://docs.google.com/presentation/d/1E5Biqv1l-h-n9TYionjXGH5TJIVrlbBQIgcsemcXRyk/export/pptx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3js.org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vernote.com/shard/s4/nl/308055/e29a5d94-c9e7-4cdd-83f6-8ec4b84e2591/" TargetMode="External"/><Relationship Id="rId3" Type="http://schemas.openxmlformats.org/officeDocument/2006/relationships/hyperlink" Target="http://blog.infographics.tw/2015/05/three-steps-to-build-a-timeline-over-map/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" TargetMode="External"/><Relationship Id="rId3" Type="http://schemas.openxmlformats.org/officeDocument/2006/relationships/hyperlink" Target="https://docs.google.com/document/d/1FMJz4rWNGuJnSVEwJG5vFx_0lpLk0VqNTCO0oEHokPs/pub" TargetMode="External"/><Relationship Id="rId4" Type="http://schemas.openxmlformats.org/officeDocument/2006/relationships/hyperlink" Target="https://docs.google.com/document/d/1tflryeyezrKFjJ6UOERSrsq9mPAGdUaT8O4_Yd5DtHY/pub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cqxNfdUhbyA_1X2nnlyXCSMVT3Die_K4KXBfWOy-HzM/edit?usp=sharing" TargetMode="External"/><Relationship Id="rId3" Type="http://schemas.openxmlformats.org/officeDocument/2006/relationships/hyperlink" Target="https://docs.google.com/document/d/1cqxNfdUhbyA_1X2nnlyXCSMVT3Die_K4KXBfWOy-HzM/export?format=doc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oep2997wIg-RzpSeTg1HzcCPi7bTNerWtkY8khGXL2o/edit?usp=sharinghttps://docs.google.com/document/d/1oep2997wIg-RzpSeTg1HzcCPi7bTNerWtkY8khGXL2o/edit?usp=sharing" TargetMode="External"/><Relationship Id="rId3" Type="http://schemas.openxmlformats.org/officeDocument/2006/relationships/hyperlink" Target="https://docs.google.com/document/d/1oep2997wIg-RzpSeTg1HzcCPi7bTNerWtkY8khGXL2o/export?format=doc" TargetMode="Externa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RaCutCCSu__LFqRf85jyRTBy4ONMFXG3UDvq490ZvGg/edit?usp=sharing" TargetMode="External"/><Relationship Id="rId3" Type="http://schemas.openxmlformats.org/officeDocument/2006/relationships/hyperlink" Target="https://docs.google.com/document/d/1RaCutCCSu__LFqRf85jyRTBy4ONMFXG3UDvq490ZvGg/export?format=doc" TargetMode="Externa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vYfkD0MQV8pkBCzQXuf98m3i3PypTz_x3KQQZIxOQd0/edit#slide=id.g1ecea54336_0_466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JstFDYhSZGYoFgPHwZiXHdV2Jt4mP_Sc97OosNotc-Y/edit?usp=sharing" TargetMode="External"/><Relationship Id="rId3" Type="http://schemas.openxmlformats.org/officeDocument/2006/relationships/hyperlink" Target="https://docs.google.com/document/d/1JstFDYhSZGYoFgPHwZiXHdV2Jt4mP_Sc97OosNotc-Y/export?format=doc" TargetMode="Externa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pport.google.com/docs/answer/3093991?hl=zh-Hant" TargetMode="Externa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W04 資訊視覺化：統計圖表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https://docs.google.com/presentation/d/1E5Biqv1l-h-n9TYionjXGH5TJIVrlbBQIgcsemcXRyk/pub?start=false&amp;loop=false&amp;delayms=3000</a:t>
            </a:r>
            <a:r>
              <a:rPr lang="zh-TW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W04 資訊視覺化：統計圖表 (Google簡報)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https://docs.google.com/presentation/d/1E5Biqv1l-h-n9TYionjXGH5TJIVrlbBQIgcsemcXRyk/edit?usp=sharing</a:t>
            </a:r>
            <a:r>
              <a:rPr lang="zh-TW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W04 </a:t>
            </a:r>
            <a:r>
              <a:rPr lang="zh-TW"/>
              <a:t>資訊視覺化：統計圖表 (Power Point格式)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https://docs.google.com/presentation/d/1E5Biqv1l-h-n9TYionjXGH5TJIVrlbBQIgcsemcXRyk/export/pptx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---------------------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實作學習單: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---------------------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W04「資訊視覺化：統計圖表」課程問題發問區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如果同學對於本週上課內容有所問題，歡迎在此發問。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---------------------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第四週課程講義「資訊視覺化：統計圖表」已上線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各位同學午安，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「巨量資料探勘與統計應用」本週課程「資訊視覺化：統計圖表」教材上線囉。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- iCAN課程網站：http://l.pulipuli.info/fju/105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- 第四週「資料的來源與形態」課程講義：https://goo.gl/ScvKmQ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本課程的授課地點與時間如下：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- 授課時間：每週二 E1~E2 (18:40~20:30)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- 授課教室：文開樓4樓電腦教室 LE404B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晚上見！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https://d3js.org/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民意調查圓餅圖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賈伯斯圓餅圖</a:t>
            </a:r>
            <a:br>
              <a:rPr lang="zh-TW"/>
            </a:br>
          </a:p>
        </p:txBody>
      </p:sp>
      <p:sp>
        <p:nvSpPr>
          <p:cNvPr id="367" name="Shape 36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賈伯斯圓餅圖</a:t>
            </a:r>
            <a:br>
              <a:rPr lang="zh-TW"/>
            </a:br>
          </a:p>
        </p:txBody>
      </p:sp>
      <p:sp>
        <p:nvSpPr>
          <p:cNvPr id="375" name="Shape 37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我到底看了什麼？</a:t>
            </a:r>
            <a:br>
              <a:rPr lang="zh-TW"/>
            </a:br>
          </a:p>
        </p:txBody>
      </p:sp>
      <p:sp>
        <p:nvSpPr>
          <p:cNvPr id="388" name="Shape 38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統計</a:t>
            </a:r>
            <a:br>
              <a:rPr lang="zh-TW"/>
            </a:br>
            <a:br>
              <a:rPr lang="zh-TW"/>
            </a:br>
            <a:br>
              <a:rPr lang="zh-TW"/>
            </a:br>
            <a:r>
              <a:rPr lang="zh-TW"/>
              <a:t>差異比較：箱型圖</a:t>
            </a:r>
            <a:br>
              <a:rPr lang="zh-TW"/>
            </a:br>
            <a:r>
              <a:rPr lang="zh-TW"/>
              <a:t>相關比較：散佈圖</a:t>
            </a:r>
            <a:br>
              <a:rPr lang="zh-TW"/>
            </a:br>
            <a:r>
              <a:rPr lang="zh-TW"/>
              <a:t>	</a:t>
            </a:r>
            <a:br>
              <a:rPr lang="zh-TW"/>
            </a:br>
          </a:p>
        </p:txBody>
      </p:sp>
      <p:sp>
        <p:nvSpPr>
          <p:cNvPr id="396" name="Shape 39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Big大過頭了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https://databigandsmall.com/tag/data-analysis/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https://www.evernote.com/shard/s4/nl/308055/e29a5d94-c9e7-4cdd-83f6-8ec4b84e2591/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http://blog.infographics.tw/2015/05/three-steps-to-build-a-timeline-over-map/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Google Fusion</a:t>
            </a:r>
            <a:br>
              <a:rPr lang="zh-TW"/>
            </a:br>
            <a:r>
              <a:rPr lang="zh-TW"/>
              <a:t>文字雲</a:t>
            </a:r>
            <a:br>
              <a:rPr lang="zh-TW"/>
            </a:b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統計地圖GIS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社會網路圖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文字雲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資料來源：Citizens' Research Foundation</a:t>
            </a:r>
          </a:p>
        </p:txBody>
      </p:sp>
      <p:sp>
        <p:nvSpPr>
          <p:cNvPr id="508" name="Shape 50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Weka 3.8.1 下載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https://docs.google.com/document/d/1FMJz4rWNGuJnSVEwJG5vFx_0lpLk0VqNTCO0oEHokPs/pub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RSstudio-1.0.136 下載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https://docs.google.com/document/d/1tflryeyezrKFjJ6UOERSrsq9mPAGdUaT8O4_Yd5DtHY/pub</a:t>
            </a:r>
            <a:r>
              <a:rPr lang="zh-TW"/>
              <a:t> </a:t>
            </a:r>
          </a:p>
        </p:txBody>
      </p:sp>
      <p:sp>
        <p:nvSpPr>
          <p:cNvPr id="563" name="Shape 56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5" name="Shape 57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看影片都要縮圖</a:t>
            </a:r>
            <a:br>
              <a:rPr lang="zh-TW"/>
            </a:br>
          </a:p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1" name="Shape 62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5" name="Shape 63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圓餅圖</a:t>
            </a:r>
            <a:br>
              <a:rPr lang="zh-TW"/>
            </a:br>
            <a:r>
              <a:rPr lang="zh-TW"/>
              <a:t>長條圖(柱狀圖)</a:t>
            </a:r>
            <a:br>
              <a:rPr lang="zh-TW"/>
            </a:br>
            <a:r>
              <a:rPr lang="zh-TW"/>
              <a:t>連續資料</a:t>
            </a:r>
            <a:br>
              <a:rPr lang="zh-TW"/>
            </a:br>
            <a:r>
              <a:rPr lang="zh-TW"/>
              <a:t>直方圖(柱狀圖)</a:t>
            </a:r>
            <a:br>
              <a:rPr lang="zh-TW"/>
            </a:br>
            <a:r>
              <a:rPr lang="zh-TW"/>
              <a:t>折線圖</a:t>
            </a:r>
            <a:br>
              <a:rPr lang="zh-TW"/>
            </a:br>
          </a:p>
        </p:txBody>
      </p:sp>
      <p:sp>
        <p:nvSpPr>
          <p:cNvPr id="648" name="Shape 64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Shape 65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8" name="Shape 66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0" name="Shape 68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https://docs.google.com/document/d/1cqxNfdUhbyA_1X2nnlyXCSMVT3Die_K4KXBfWOy-HzM/edit?usp=sharing</a:t>
            </a:r>
            <a:r>
              <a:rPr lang="zh-TW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實作學習單: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https://docs.google.com/document/d/1cqxNfdUhbyA_1X2nnlyXCSMVT3Die_K4KXBfWOy-HzM/export?format=doc</a:t>
            </a:r>
            <a:r>
              <a:rPr lang="zh-TW"/>
              <a:t> </a:t>
            </a:r>
          </a:p>
        </p:txBody>
      </p:sp>
      <p:sp>
        <p:nvSpPr>
          <p:cNvPr id="691" name="Shape 69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1" name="Shape 70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0" name="Shape 71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看資料也要縮圖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Shape 72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1" name="Shape 72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9" name="Shape 73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2" name="Shape 75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7" name="Shape 76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Shape 7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3" name="Shape 78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7" name="Shape 79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Shape 80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9" name="Shape 80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Shape 82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6" name="Shape 82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7" name="Shape 84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Shape 85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圓餅圖</a:t>
            </a:r>
            <a:br>
              <a:rPr lang="zh-TW"/>
            </a:br>
            <a:r>
              <a:rPr lang="zh-TW"/>
              <a:t>長條圖(柱狀圖)</a:t>
            </a:r>
            <a:br>
              <a:rPr lang="zh-TW"/>
            </a:br>
            <a:r>
              <a:rPr lang="zh-TW"/>
              <a:t>連續資料</a:t>
            </a:r>
            <a:br>
              <a:rPr lang="zh-TW"/>
            </a:br>
            <a:r>
              <a:rPr lang="zh-TW"/>
              <a:t>直方圖(柱狀圖)</a:t>
            </a:r>
            <a:br>
              <a:rPr lang="zh-TW"/>
            </a:br>
            <a:r>
              <a:rPr lang="zh-TW"/>
              <a:t>折線圖</a:t>
            </a:r>
            <a:br>
              <a:rPr lang="zh-TW"/>
            </a:br>
          </a:p>
        </p:txBody>
      </p:sp>
      <p:sp>
        <p:nvSpPr>
          <p:cNvPr id="860" name="Shape 86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次數分配表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長條圖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散佈圖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箱型圖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統計圖表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Shape 86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8" name="Shape 86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Shape 87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在任何一組資料的圖形裡，我們要找的是整體型態 （overall pattern ） ，以及有異於整體型態的明顯偏差（ deviation ） 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一組資料的任何圖形之離群值（outlier），是指落在圖形整體型態之外的觀測值 。</a:t>
            </a:r>
            <a:br>
              <a:rPr lang="zh-TW"/>
            </a:br>
            <a:br>
              <a:rPr lang="zh-TW"/>
            </a:br>
            <a:r>
              <a:rPr lang="zh-TW"/>
              <a:t>要描述分布的整體型態 ：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- 找出中心（ center ） 及離度（ spread ） 。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- 檢查看看該分布是否有簡單的形狀（ shape ） ，讓你可以用少少幾句話來描述。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若直方圖的左半和右半大致上可看成互為鏡中影像 ，則稱該分布為對稱（ symmetric ） 。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假如直方圖的右邊（包含較大觀測值的那一半）延伸出去比左邊遠很多，則這個分布是右偏（skewed to the right）。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假如直方圖的左邊延伸出去比右邊遠很多 ， 稱這個分布是左偏（skewed to the left ） 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0" name="Shape 88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Shape 8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2" name="Shape 89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Shape 90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7" name="Shape 90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2" name="Shape 92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Shape 9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共用連結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https://docs.google.com/document/d/1oep2997wIg-RzpSeTg1HzcCPi7bTNerWtkY8khGXL2o/edit?usp=sharinghttps://docs.google.com/document/d/1oep2997wIg-RzpSeTg1HzcCPi7bTNerWtkY8khGXL2o/edit?usp=sharing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Word連結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實作學習單: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https://docs.google.com/document/d/1oep2997wIg-RzpSeTg1HzcCPi7bTNerWtkY8khGXL2o/export?format=doc</a:t>
            </a:r>
            <a:r>
              <a:rPr lang="zh-TW"/>
              <a:t> </a:t>
            </a:r>
          </a:p>
        </p:txBody>
      </p:sp>
      <p:sp>
        <p:nvSpPr>
          <p:cNvPr id="967" name="Shape 96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Shape 97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7" name="Shape 97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Shape 98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7" name="Shape 98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Shape 100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4" name="Shape 100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hape 101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Shape 101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4" name="Shape 101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Shape 102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8" name="Shape 102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Shape 104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圓餅圖</a:t>
            </a:r>
            <a:br>
              <a:rPr lang="zh-TW"/>
            </a:br>
            <a:r>
              <a:rPr lang="zh-TW"/>
              <a:t>長條圖(柱狀圖)</a:t>
            </a:r>
            <a:br>
              <a:rPr lang="zh-TW"/>
            </a:br>
            <a:r>
              <a:rPr lang="zh-TW"/>
              <a:t>連續資料</a:t>
            </a:r>
            <a:br>
              <a:rPr lang="zh-TW"/>
            </a:br>
            <a:r>
              <a:rPr lang="zh-TW"/>
              <a:t>直方圖(柱狀圖)</a:t>
            </a:r>
            <a:br>
              <a:rPr lang="zh-TW"/>
            </a:br>
            <a:r>
              <a:rPr lang="zh-TW"/>
              <a:t>折線圖</a:t>
            </a:r>
            <a:br>
              <a:rPr lang="zh-TW"/>
            </a:b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6-1. 相關分析：散佈圖</a:t>
            </a:r>
          </a:p>
        </p:txBody>
      </p:sp>
      <p:sp>
        <p:nvSpPr>
          <p:cNvPr id="1041" name="Shape 104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Shape 104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Shape 104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9" name="Shape 104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Shape 105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9" name="Shape 105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Shape 107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2" name="Shape 107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Shape 108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6" name="Shape 108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Shape 109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https://docs.google.com/document/d/1RaCutCCSu__LFqRf85jyRTBy4ONMFXG3UDvq490ZvGg/edit?usp=sharing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Word版本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實作學習單: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https://docs.google.com/document/d/1RaCutCCSu__LFqRf85jyRTBy4ONMFXG3UDvq490ZvGg/export?format=doc</a:t>
            </a:r>
            <a:r>
              <a:rPr lang="zh-TW"/>
              <a:t> </a:t>
            </a:r>
          </a:p>
        </p:txBody>
      </p:sp>
      <p:sp>
        <p:nvSpPr>
          <p:cNvPr id="1100" name="Shape 110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Shape 11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0" name="Shape 111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9" name="Shape 111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9" name="Shape 113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目標資料：汽車銷售表</a:t>
            </a:r>
          </a:p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https://docs.google.com/presentation/d/1vYfkD0MQV8pkBCzQXuf98m3i3PypTz_x3KQQZIxOQd0/edit#slide=id.g1ecea54336_0_466</a:t>
            </a:r>
            <a:r>
              <a:rPr lang="zh-TW"/>
              <a:t> </a:t>
            </a:r>
          </a:p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Shape 115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3" name="Shape 115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Shape 11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7" name="Shape 116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Shape 117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0" name="Shape 118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Shape 118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Shape 118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8" name="Shape 118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Shape 119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Shape 120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擁有人數不太確定，我從百分比換算回來的</a:t>
            </a:r>
          </a:p>
        </p:txBody>
      </p:sp>
      <p:sp>
        <p:nvSpPr>
          <p:cNvPr id="1201" name="Shape 120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Shape 121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Shape 121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https://docs.google.com/document/d/1JstFDYhSZGYoFgPHwZiXHdV2Jt4mP_Sc97OosNotc-Y/edit?usp=sharing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zh-TW"/>
              <a:t>Word版本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實作學習單: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https://docs.google.com/document/d/1JstFDYhSZGYoFgPHwZiXHdV2Jt4mP_Sc97OosNotc-Y/export?format=doc</a:t>
            </a:r>
            <a:r>
              <a:rPr lang="zh-TW"/>
              <a:t> </a:t>
            </a:r>
          </a:p>
        </p:txBody>
      </p:sp>
      <p:sp>
        <p:nvSpPr>
          <p:cNvPr id="1213" name="Shape 121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Shape 122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3" name="Shape 122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Shape 123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Shape 123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2" name="Shape 123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Shape 124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5" name="Shape 124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Shape 125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Shape 125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9" name="Shape 125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Shape 126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Shape 12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0" name="Shape 127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Shape 128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3" name="Shape 128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Shape 129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Shape 12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4" name="Shape 129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Shape 130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Shape 130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COUNTA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zh-TW"/>
              <a:t>傳回資料集中值的個數。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https://support.google.com/docs/answer/3093991?hl=zh-Hant</a:t>
            </a:r>
            <a:r>
              <a:rPr lang="zh-TW"/>
              <a:t> </a:t>
            </a:r>
          </a:p>
        </p:txBody>
      </p:sp>
      <p:sp>
        <p:nvSpPr>
          <p:cNvPr id="1309" name="Shape 130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Shape 13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4" name="Shape 132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Shape 133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Shape 133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7" name="Shape 1337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jp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jp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14.gif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標題投影片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pic>
        <p:nvPicPr>
          <p:cNvPr id="17" name="Shape 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2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0" y="0"/>
            <a:ext cx="5252825" cy="6857999"/>
            <a:chOff x="2426150" y="0"/>
            <a:chExt cx="5252825" cy="6857999"/>
          </a:xfrm>
        </p:grpSpPr>
        <p:pic>
          <p:nvPicPr>
            <p:cNvPr id="71" name="Shape 7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2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Shape 7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Shape 7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49"/>
            <a:ext cx="302349" cy="9152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0" y="3580715"/>
            <a:ext cx="2854558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5" y="4293096"/>
            <a:ext cx="3347863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>
            <p:ph type="title"/>
          </p:nvPr>
        </p:nvSpPr>
        <p:spPr>
          <a:xfrm>
            <a:off x="3379395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84" name="Shape 84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8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章節標題 1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" y="0"/>
            <a:ext cx="47711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5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r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91" name="Shape 91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8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1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空白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空白 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8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09" name="Shape 10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含標題的內容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630237" y="457200"/>
            <a:ext cx="2949575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887787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2" type="body"/>
          </p:nvPr>
        </p:nvSpPr>
        <p:spPr>
          <a:xfrm>
            <a:off x="630237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15" name="Shape 115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含標題的圖片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630237" y="457200"/>
            <a:ext cx="2949575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8" name="Shape 118"/>
          <p:cNvSpPr/>
          <p:nvPr>
            <p:ph idx="2" type="pic"/>
          </p:nvPr>
        </p:nvSpPr>
        <p:spPr>
          <a:xfrm>
            <a:off x="3887787" y="987425"/>
            <a:ext cx="4629150" cy="4873624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30237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mbria"/>
              <a:buNone/>
              <a:defRPr/>
            </a:lvl1pPr>
            <a:lvl2pPr indent="0" lvl="1" marL="457200" rtl="0">
              <a:spcBef>
                <a:spcPts val="0"/>
              </a:spcBef>
              <a:buFont typeface="Cambria"/>
              <a:buNone/>
              <a:defRPr/>
            </a:lvl2pPr>
            <a:lvl3pPr indent="0" lvl="2" marL="914400" rtl="0">
              <a:spcBef>
                <a:spcPts val="0"/>
              </a:spcBef>
              <a:buFont typeface="Cambria"/>
              <a:buNone/>
              <a:defRPr/>
            </a:lvl3pPr>
            <a:lvl4pPr indent="0" lvl="3" marL="1371600" rtl="0">
              <a:spcBef>
                <a:spcPts val="0"/>
              </a:spcBef>
              <a:buFont typeface="Cambria"/>
              <a:buNone/>
              <a:defRPr/>
            </a:lvl4pPr>
            <a:lvl5pPr indent="0" lvl="4" marL="1828800" rtl="0">
              <a:spcBef>
                <a:spcPts val="0"/>
              </a:spcBef>
              <a:buFont typeface="Cambria"/>
              <a:buNone/>
              <a:defRPr/>
            </a:lvl5pPr>
            <a:lvl6pPr indent="0" lvl="5" marL="2286000" rtl="0">
              <a:spcBef>
                <a:spcPts val="0"/>
              </a:spcBef>
              <a:buFont typeface="Cambria"/>
              <a:buNone/>
              <a:defRPr/>
            </a:lvl6pPr>
            <a:lvl7pPr indent="0" lvl="6" marL="2743200" rtl="0">
              <a:spcBef>
                <a:spcPts val="0"/>
              </a:spcBef>
              <a:buFont typeface="Cambria"/>
              <a:buNone/>
              <a:defRPr/>
            </a:lvl7pPr>
            <a:lvl8pPr indent="0" lvl="7" marL="3200400" rtl="0">
              <a:spcBef>
                <a:spcPts val="0"/>
              </a:spcBef>
              <a:buFont typeface="Cambria"/>
              <a:buNone/>
              <a:defRPr/>
            </a:lvl8pPr>
            <a:lvl9pPr indent="0" lvl="8" marL="3657600" rtl="0">
              <a:spcBef>
                <a:spcPts val="0"/>
              </a:spcBef>
              <a:buFont typeface="Cambria"/>
              <a:buNone/>
              <a:defRPr/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1" name="Shape 121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標題及直排文字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 rot="5400000">
            <a:off x="2190750" y="-209550"/>
            <a:ext cx="4876799" cy="819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0" type="dt"/>
          </p:nvPr>
        </p:nvSpPr>
        <p:spPr>
          <a:xfrm>
            <a:off x="381000" y="6553200"/>
            <a:ext cx="1904999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直排標題及文字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 rot="5400000">
            <a:off x="4824412" y="2424112"/>
            <a:ext cx="5753100" cy="20478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 rot="5400000">
            <a:off x="652462" y="452437"/>
            <a:ext cx="5753100" cy="59912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❖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▪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Font typeface="Cambria"/>
              <a:buChar char="•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–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buChar char="»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30" name="Shape 130"/>
          <p:cNvSpPr txBox="1"/>
          <p:nvPr>
            <p:ph idx="10" type="dt"/>
          </p:nvPr>
        </p:nvSpPr>
        <p:spPr>
          <a:xfrm>
            <a:off x="381000" y="6553200"/>
            <a:ext cx="1904999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標題投影片 1">
    <p:bg>
      <p:bgPr>
        <a:solidFill>
          <a:srgbClr val="31303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4"/>
            <a:ext cx="8781376" cy="48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ct val="1000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1206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76200" lvl="2" marL="1143000" marR="0" rtl="0">
              <a:spcBef>
                <a:spcPts val="480"/>
              </a:spcBef>
              <a:spcAft>
                <a:spcPts val="0"/>
              </a:spcAft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016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016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114300" lvl="5" marL="25146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114300" lvl="6" marL="29718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114300" lvl="7" marL="34290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114300" lvl="8" marL="3886200" marR="0" rtl="0">
              <a:lnSpc>
                <a:spcPct val="90000"/>
              </a:lnSpc>
              <a:spcBef>
                <a:spcPts val="500"/>
              </a:spcBef>
              <a:buClr>
                <a:schemeClr val="dk2"/>
              </a:buClr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6" name="Shape 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5" y="5608775"/>
            <a:ext cx="633000" cy="6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bl">
  <p:cSld name="標題及表格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38200" y="571500"/>
            <a:ext cx="7162799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36" name="Shape 136"/>
          <p:cNvSpPr txBox="1"/>
          <p:nvPr>
            <p:ph idx="10" type="dt"/>
          </p:nvPr>
        </p:nvSpPr>
        <p:spPr>
          <a:xfrm>
            <a:off x="381000" y="6553200"/>
            <a:ext cx="1904999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章節標題 - 小章節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0" cy="914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章節標題 - 大章節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spcAft>
                <a:spcPts val="1000"/>
              </a:spcAft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標題及物件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只有標題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3" name="Shape 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比對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630237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49" name="Shape 49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比對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629945" y="2439815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3347773" y="2439815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57" name="Shape 57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4" type="subTitle"/>
          </p:nvPr>
        </p:nvSpPr>
        <p:spPr>
          <a:xfrm>
            <a:off x="3350118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5" type="body"/>
          </p:nvPr>
        </p:nvSpPr>
        <p:spPr>
          <a:xfrm>
            <a:off x="6071023" y="2439815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6" type="subTitle"/>
          </p:nvPr>
        </p:nvSpPr>
        <p:spPr>
          <a:xfrm>
            <a:off x="6073368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兩項物件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Font typeface="Noto Symbol"/>
              <a:defRPr/>
            </a:lvl1pPr>
            <a:lvl2pPr indent="-120650" lvl="1" marL="74295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Font typeface="Noto Symbol"/>
              <a:defRPr/>
            </a:lvl2pPr>
            <a:lvl3pPr indent="-76200" lvl="2" marL="1143000" rtl="0" algn="l">
              <a:spcBef>
                <a:spcPts val="480"/>
              </a:spcBef>
              <a:spcAft>
                <a:spcPts val="0"/>
              </a:spcAft>
              <a:buFont typeface="Cambria"/>
              <a:defRPr/>
            </a:lvl3pPr>
            <a:lvl4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4pPr>
            <a:lvl5pPr indent="-101600" lvl="4" marL="2057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mbria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68" name="Shape 6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20650" lvl="1" marL="74295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zh-TW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100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4572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9144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13716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1828800" marR="0" rtl="0" algn="r">
              <a:spcBef>
                <a:spcPts val="0"/>
              </a:spcBef>
              <a:spcAft>
                <a:spcPts val="0"/>
              </a:spcAft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" name="Shape 13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blog.pulipuli.info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jpg"/><Relationship Id="rId4" Type="http://schemas.openxmlformats.org/officeDocument/2006/relationships/image" Target="../media/image30.jpg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gif"/><Relationship Id="rId4" Type="http://schemas.openxmlformats.org/officeDocument/2006/relationships/image" Target="../media/image34.gif"/><Relationship Id="rId5" Type="http://schemas.openxmlformats.org/officeDocument/2006/relationships/image" Target="../media/image35.gif"/><Relationship Id="rId6" Type="http://schemas.openxmlformats.org/officeDocument/2006/relationships/image" Target="../media/image3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4.png"/><Relationship Id="rId4" Type="http://schemas.openxmlformats.org/officeDocument/2006/relationships/image" Target="../media/image98.png"/><Relationship Id="rId5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Relationship Id="rId4" Type="http://schemas.openxmlformats.org/officeDocument/2006/relationships/image" Target="../media/image45.jpg"/><Relationship Id="rId5" Type="http://schemas.openxmlformats.org/officeDocument/2006/relationships/image" Target="../media/image44.png"/><Relationship Id="rId6" Type="http://schemas.openxmlformats.org/officeDocument/2006/relationships/hyperlink" Target="https://goo.gl/1EfVo" TargetMode="External"/><Relationship Id="rId7" Type="http://schemas.openxmlformats.org/officeDocument/2006/relationships/image" Target="../media/image53.png"/><Relationship Id="rId8" Type="http://schemas.openxmlformats.org/officeDocument/2006/relationships/hyperlink" Target="http://www.wordclouds.com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ocs.google.com/spreadsheets/" TargetMode="External"/><Relationship Id="rId4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oo.gl/p0zk3" TargetMode="External"/><Relationship Id="rId4" Type="http://schemas.openxmlformats.org/officeDocument/2006/relationships/image" Target="../media/image55.png"/><Relationship Id="rId5" Type="http://schemas.openxmlformats.org/officeDocument/2006/relationships/image" Target="../media/image6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jpg"/><Relationship Id="rId4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8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9.png"/><Relationship Id="rId4" Type="http://schemas.openxmlformats.org/officeDocument/2006/relationships/image" Target="../media/image7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0.png"/><Relationship Id="rId4" Type="http://schemas.openxmlformats.org/officeDocument/2006/relationships/image" Target="../media/image8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8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4.jpg"/><Relationship Id="rId4" Type="http://schemas.openxmlformats.org/officeDocument/2006/relationships/image" Target="../media/image6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9.jpg"/><Relationship Id="rId4" Type="http://schemas.openxmlformats.org/officeDocument/2006/relationships/image" Target="../media/image9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4.jpg"/><Relationship Id="rId4" Type="http://schemas.openxmlformats.org/officeDocument/2006/relationships/image" Target="../media/image6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3.gif"/><Relationship Id="rId4" Type="http://schemas.openxmlformats.org/officeDocument/2006/relationships/image" Target="../media/image92.gif"/><Relationship Id="rId5" Type="http://schemas.openxmlformats.org/officeDocument/2006/relationships/image" Target="../media/image95.gif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6.png"/><Relationship Id="rId4" Type="http://schemas.openxmlformats.org/officeDocument/2006/relationships/image" Target="../media/image108.png"/><Relationship Id="rId5" Type="http://schemas.openxmlformats.org/officeDocument/2006/relationships/image" Target="../media/image10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00.png"/><Relationship Id="rId4" Type="http://schemas.openxmlformats.org/officeDocument/2006/relationships/image" Target="../media/image8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4.jpg"/><Relationship Id="rId4" Type="http://schemas.openxmlformats.org/officeDocument/2006/relationships/image" Target="../media/image6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://www.find.org.tw/market_info.aspx?n_ID=8857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0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1.png"/><Relationship Id="rId4" Type="http://schemas.openxmlformats.org/officeDocument/2006/relationships/image" Target="../media/image8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subTitle"/>
          </p:nvPr>
        </p:nvSpPr>
        <p:spPr>
          <a:xfrm>
            <a:off x="2059925" y="5665375"/>
            <a:ext cx="5817300" cy="63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zh-TW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布丁布丁吃布丁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zh-TW" sz="2000" u="sng">
                <a:solidFill>
                  <a:schemeClr val="hlink"/>
                </a:solidFill>
                <a:latin typeface="Cambria"/>
                <a:ea typeface="Cambria"/>
                <a:cs typeface="Cambria"/>
                <a:sym typeface="Cambria"/>
                <a:hlinkClick r:id="rId3"/>
              </a:rPr>
              <a:t>http://blog.pulipuli.info/</a:t>
            </a:r>
            <a:r>
              <a:rPr b="1" lang="zh-TW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</a:p>
        </p:txBody>
      </p:sp>
      <p:sp>
        <p:nvSpPr>
          <p:cNvPr id="143" name="Shape 143"/>
          <p:cNvSpPr txBox="1"/>
          <p:nvPr>
            <p:ph type="ctrTitle"/>
          </p:nvPr>
        </p:nvSpPr>
        <p:spPr>
          <a:xfrm>
            <a:off x="2686475" y="5019100"/>
            <a:ext cx="5817300" cy="53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b="0" lang="zh-TW" sz="2400"/>
              <a:t>巨量資料探勘與統計應用 W04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zh-TW">
                <a:solidFill>
                  <a:schemeClr val="accent1"/>
                </a:solidFill>
              </a:rPr>
              <a:t>資訊視覺化：統計圖表</a:t>
            </a:r>
          </a:p>
        </p:txBody>
      </p:sp>
      <p:sp>
        <p:nvSpPr>
          <p:cNvPr id="144" name="Shape 144"/>
          <p:cNvSpPr/>
          <p:nvPr/>
        </p:nvSpPr>
        <p:spPr>
          <a:xfrm>
            <a:off x="382450" y="4219525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資料敘述級</a:t>
            </a:r>
          </a:p>
        </p:txBody>
      </p:sp>
      <p:sp>
        <p:nvSpPr>
          <p:cNvPr id="145" name="Shape 145"/>
          <p:cNvSpPr/>
          <p:nvPr/>
        </p:nvSpPr>
        <p:spPr>
          <a:xfrm>
            <a:off x="382450" y="4969300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類別/連續資料</a:t>
            </a:r>
          </a:p>
        </p:txBody>
      </p:sp>
      <p:sp>
        <p:nvSpPr>
          <p:cNvPr id="146" name="Shape 146"/>
          <p:cNvSpPr/>
          <p:nvPr/>
        </p:nvSpPr>
        <p:spPr>
          <a:xfrm>
            <a:off x="382450" y="5719075"/>
            <a:ext cx="2369400" cy="633000"/>
          </a:xfrm>
          <a:prstGeom prst="roundRect">
            <a:avLst>
              <a:gd fmla="val 16667" name="adj"/>
            </a:avLst>
          </a:prstGeom>
          <a:solidFill>
            <a:srgbClr val="1F497D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統計圖表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資訊視覺化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統計圖表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統計圖表繪製原則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Google試算表技巧</a:t>
            </a:r>
          </a:p>
        </p:txBody>
      </p:sp>
      <p:sp>
        <p:nvSpPr>
          <p:cNvPr id="245" name="Shape 24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本週課程大綱</a:t>
            </a:r>
          </a:p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47" name="Shape 24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 txBox="1"/>
          <p:nvPr>
            <p:ph idx="2" type="body"/>
          </p:nvPr>
        </p:nvSpPr>
        <p:spPr>
          <a:xfrm>
            <a:off x="3783724" y="1791150"/>
            <a:ext cx="49410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 startAt="5"/>
            </a:pPr>
            <a:r>
              <a:rPr lang="zh-TW">
                <a:solidFill>
                  <a:schemeClr val="dk1"/>
                </a:solidFill>
              </a:rPr>
              <a:t>單變項敘述分析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類別資料：長條圖 (實作)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連續資料：直方圖 (實作)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 startAt="5"/>
            </a:pPr>
            <a:r>
              <a:rPr lang="zh-TW">
                <a:solidFill>
                  <a:schemeClr val="dk1"/>
                </a:solidFill>
              </a:rPr>
              <a:t>雙變項比較分析</a:t>
            </a:r>
          </a:p>
          <a:p>
            <a:pPr indent="-3683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>
                <a:solidFill>
                  <a:schemeClr val="dk1"/>
                </a:solidFill>
              </a:rPr>
              <a:t>相關分析：散佈圖 (實作)</a:t>
            </a:r>
          </a:p>
          <a:p>
            <a:pPr indent="-3683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sz="2200">
                <a:solidFill>
                  <a:schemeClr val="dk1"/>
                </a:solidFill>
              </a:rPr>
              <a:t>類別比較：次數分配表(實作)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1.</a:t>
            </a:r>
          </a:p>
        </p:txBody>
      </p:sp>
      <p:sp>
        <p:nvSpPr>
          <p:cNvPr id="255" name="Shape 2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56" name="Shape 256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資訊視覺化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 rotWithShape="1">
          <a:blip r:embed="rId3">
            <a:alphaModFix/>
          </a:blip>
          <a:srcRect b="0" l="19042" r="19049" t="0"/>
          <a:stretch/>
        </p:blipFill>
        <p:spPr>
          <a:xfrm>
            <a:off x="4584675" y="1785575"/>
            <a:ext cx="4558674" cy="476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 rotWithShape="1">
          <a:blip r:embed="rId4">
            <a:alphaModFix/>
          </a:blip>
          <a:srcRect b="9173" l="0" r="0" t="0"/>
          <a:stretch/>
        </p:blipFill>
        <p:spPr>
          <a:xfrm>
            <a:off x="0" y="1785575"/>
            <a:ext cx="4558676" cy="476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8875" y="3114662"/>
            <a:ext cx="428625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66" name="Shape 26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大腦認知組成</a:t>
            </a:r>
          </a:p>
        </p:txBody>
      </p:sp>
      <p:sp>
        <p:nvSpPr>
          <p:cNvPr id="267" name="Shape 26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326850" y="5238475"/>
            <a:ext cx="1932600" cy="1099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600">
                <a:solidFill>
                  <a:srgbClr val="FF0000"/>
                </a:solidFill>
              </a:rPr>
              <a:t>右腦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非語言事物</a:t>
            </a:r>
          </a:p>
        </p:txBody>
      </p:sp>
      <p:sp>
        <p:nvSpPr>
          <p:cNvPr id="269" name="Shape 269"/>
          <p:cNvSpPr/>
          <p:nvPr/>
        </p:nvSpPr>
        <p:spPr>
          <a:xfrm>
            <a:off x="6884550" y="5238475"/>
            <a:ext cx="1932600" cy="1099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600">
                <a:solidFill>
                  <a:srgbClr val="FF0000"/>
                </a:solidFill>
              </a:rPr>
              <a:t>左</a:t>
            </a:r>
            <a:r>
              <a:rPr b="1" lang="zh-TW" sz="3600">
                <a:solidFill>
                  <a:srgbClr val="FF0000"/>
                </a:solidFill>
              </a:rPr>
              <a:t>腦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語言事物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4294967295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 sz="4800"/>
              <a:t>96080571224288119685362267670772763892209478257325948987003794650406936730706375533771354699190980100303397149</a:t>
            </a:r>
          </a:p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77" name="Shape 277"/>
          <p:cNvSpPr txBox="1"/>
          <p:nvPr>
            <p:ph idx="4294967295"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請計算4的出現頻率</a:t>
            </a:r>
          </a:p>
        </p:txBody>
      </p:sp>
      <p:sp>
        <p:nvSpPr>
          <p:cNvPr id="278" name="Shape 278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4294967295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 sz="4800"/>
              <a:t>9608057122</a:t>
            </a:r>
            <a:r>
              <a:rPr lang="zh-TW" sz="4800">
                <a:solidFill>
                  <a:srgbClr val="FF0000"/>
                </a:solidFill>
              </a:rPr>
              <a:t>4</a:t>
            </a:r>
            <a:r>
              <a:rPr lang="zh-TW" sz="4800">
                <a:solidFill>
                  <a:schemeClr val="dk1"/>
                </a:solidFill>
              </a:rPr>
              <a:t>2</a:t>
            </a:r>
            <a:r>
              <a:rPr lang="zh-TW" sz="4800"/>
              <a:t>8</a:t>
            </a:r>
            <a:r>
              <a:rPr lang="zh-TW" sz="4800">
                <a:solidFill>
                  <a:schemeClr val="dk1"/>
                </a:solidFill>
              </a:rPr>
              <a:t>8</a:t>
            </a:r>
            <a:r>
              <a:rPr lang="zh-TW" sz="4800"/>
              <a:t>119685362267670772</a:t>
            </a:r>
            <a:r>
              <a:rPr lang="zh-TW" sz="4800">
                <a:solidFill>
                  <a:schemeClr val="dk1"/>
                </a:solidFill>
              </a:rPr>
              <a:t>7</a:t>
            </a:r>
            <a:r>
              <a:rPr lang="zh-TW" sz="4800"/>
              <a:t>638922</a:t>
            </a:r>
            <a:r>
              <a:rPr lang="zh-TW" sz="4800">
                <a:solidFill>
                  <a:schemeClr val="dk1"/>
                </a:solidFill>
              </a:rPr>
              <a:t>0</a:t>
            </a:r>
            <a:r>
              <a:rPr lang="zh-TW" sz="4800"/>
              <a:t>9</a:t>
            </a:r>
            <a:r>
              <a:rPr lang="zh-TW" sz="4800">
                <a:solidFill>
                  <a:srgbClr val="FF0000"/>
                </a:solidFill>
              </a:rPr>
              <a:t>4</a:t>
            </a:r>
            <a:r>
              <a:rPr lang="zh-TW" sz="4800"/>
              <a:t>782573259</a:t>
            </a:r>
            <a:r>
              <a:rPr lang="zh-TW" sz="4800">
                <a:solidFill>
                  <a:srgbClr val="FF0000"/>
                </a:solidFill>
              </a:rPr>
              <a:t>4</a:t>
            </a:r>
            <a:r>
              <a:rPr lang="zh-TW" sz="4800"/>
              <a:t>898700379</a:t>
            </a:r>
            <a:r>
              <a:rPr lang="zh-TW" sz="4800">
                <a:solidFill>
                  <a:srgbClr val="FF0000"/>
                </a:solidFill>
              </a:rPr>
              <a:t>4</a:t>
            </a:r>
            <a:r>
              <a:rPr lang="zh-TW" sz="4800"/>
              <a:t>650</a:t>
            </a:r>
            <a:r>
              <a:rPr lang="zh-TW" sz="4800">
                <a:solidFill>
                  <a:srgbClr val="FF0000"/>
                </a:solidFill>
              </a:rPr>
              <a:t>4</a:t>
            </a:r>
            <a:r>
              <a:rPr lang="zh-TW" sz="4800"/>
              <a:t>0693673070637553377135</a:t>
            </a:r>
            <a:r>
              <a:rPr lang="zh-TW" sz="4800">
                <a:solidFill>
                  <a:srgbClr val="FF0000"/>
                </a:solidFill>
              </a:rPr>
              <a:t>4</a:t>
            </a:r>
            <a:r>
              <a:rPr lang="zh-TW" sz="4800"/>
              <a:t>6991909801003033971</a:t>
            </a:r>
            <a:r>
              <a:rPr lang="zh-TW" sz="4800">
                <a:solidFill>
                  <a:srgbClr val="FF0000"/>
                </a:solidFill>
              </a:rPr>
              <a:t>4</a:t>
            </a:r>
            <a:r>
              <a:rPr lang="zh-TW" sz="4800"/>
              <a:t>9</a:t>
            </a:r>
          </a:p>
        </p:txBody>
      </p:sp>
      <p:sp>
        <p:nvSpPr>
          <p:cNvPr id="285" name="Shape 2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86" name="Shape 286"/>
          <p:cNvSpPr txBox="1"/>
          <p:nvPr>
            <p:ph idx="4294967295"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請計算4的出現頻率</a:t>
            </a:r>
          </a:p>
        </p:txBody>
      </p:sp>
      <p:sp>
        <p:nvSpPr>
          <p:cNvPr id="287" name="Shape 28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/>
              <a:t>透過將資訊以</a:t>
            </a:r>
            <a:r>
              <a:rPr lang="zh-TW" u="sng"/>
              <a:t>視覺化</a:t>
            </a:r>
            <a:r>
              <a:rPr lang="zh-TW"/>
              <a:t>的方式呈現給使用者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lang="zh-TW"/>
              <a:t>直接提升使用者對資訊</a:t>
            </a:r>
            <a:r>
              <a:rPr lang="zh-TW" u="sng"/>
              <a:t>認知的效率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</a:pPr>
            <a:r>
              <a:rPr lang="zh-TW"/>
              <a:t>引導使用者從視覺化結果</a:t>
            </a:r>
            <a:r>
              <a:rPr lang="zh-TW" u="sng"/>
              <a:t>分析和推理</a:t>
            </a:r>
            <a:r>
              <a:rPr lang="zh-TW"/>
              <a:t>出有效資訊</a:t>
            </a:r>
          </a:p>
        </p:txBody>
      </p:sp>
      <p:sp>
        <p:nvSpPr>
          <p:cNvPr id="294" name="Shape 2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95" name="Shape 29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資訊視覺化</a:t>
            </a:r>
          </a:p>
        </p:txBody>
      </p:sp>
      <p:sp>
        <p:nvSpPr>
          <p:cNvPr id="296" name="Shape 296"/>
          <p:cNvSpPr txBox="1"/>
          <p:nvPr>
            <p:ph idx="2" type="subTitle"/>
          </p:nvPr>
        </p:nvSpPr>
        <p:spPr>
          <a:xfrm>
            <a:off x="24200" y="6583675"/>
            <a:ext cx="83634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陳為、沈則潛、陶煜波（2014）。視覺化資料: 100%全腦吸收大數據, 直入神經元</a:t>
            </a:r>
          </a:p>
        </p:txBody>
      </p:sp>
      <p:sp>
        <p:nvSpPr>
          <p:cNvPr id="297" name="Shape 297"/>
          <p:cNvSpPr/>
          <p:nvPr/>
        </p:nvSpPr>
        <p:spPr>
          <a:xfrm>
            <a:off x="609825" y="3638950"/>
            <a:ext cx="3039000" cy="1039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科學視覺化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TW" sz="2000">
                <a:solidFill>
                  <a:srgbClr val="FFFFFF"/>
                </a:solidFill>
              </a:rPr>
              <a:t>處理結構化、自然資料</a:t>
            </a:r>
          </a:p>
        </p:txBody>
      </p:sp>
      <p:sp>
        <p:nvSpPr>
          <p:cNvPr id="298" name="Shape 298"/>
          <p:cNvSpPr/>
          <p:nvPr/>
        </p:nvSpPr>
        <p:spPr>
          <a:xfrm>
            <a:off x="4988550" y="3638950"/>
            <a:ext cx="3447900" cy="1039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資訊</a:t>
            </a:r>
            <a:r>
              <a:rPr b="1" lang="zh-TW" sz="3200">
                <a:solidFill>
                  <a:srgbClr val="FFFFFF"/>
                </a:solidFill>
              </a:rPr>
              <a:t>視覺化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000">
                <a:solidFill>
                  <a:srgbClr val="FFFFFF"/>
                </a:solidFill>
              </a:rPr>
              <a:t>處理非結構化、</a:t>
            </a:r>
            <a:r>
              <a:rPr lang="zh-TW" sz="2000">
                <a:solidFill>
                  <a:srgbClr val="FFFFFF"/>
                </a:solidFill>
              </a:rPr>
              <a:t>人文</a:t>
            </a:r>
            <a:r>
              <a:rPr lang="zh-TW" sz="2000">
                <a:solidFill>
                  <a:srgbClr val="FFFFFF"/>
                </a:solidFill>
              </a:rPr>
              <a:t>資料</a:t>
            </a:r>
          </a:p>
        </p:txBody>
      </p:sp>
      <p:sp>
        <p:nvSpPr>
          <p:cNvPr id="299" name="Shape 299"/>
          <p:cNvSpPr/>
          <p:nvPr/>
        </p:nvSpPr>
        <p:spPr>
          <a:xfrm>
            <a:off x="2789175" y="5228475"/>
            <a:ext cx="3039000" cy="10398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可視分析學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000">
                <a:solidFill>
                  <a:srgbClr val="FFFFFF"/>
                </a:solidFill>
              </a:rPr>
              <a:t>人機互動輔助分析</a:t>
            </a:r>
          </a:p>
        </p:txBody>
      </p:sp>
      <p:sp>
        <p:nvSpPr>
          <p:cNvPr id="300" name="Shape 300"/>
          <p:cNvSpPr/>
          <p:nvPr/>
        </p:nvSpPr>
        <p:spPr>
          <a:xfrm flipH="1" rot="10800000">
            <a:off x="3718837" y="3929200"/>
            <a:ext cx="1199700" cy="11793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0" y="1059700"/>
            <a:ext cx="9144000" cy="54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08" name="Shape 308"/>
          <p:cNvSpPr txBox="1"/>
          <p:nvPr>
            <p:ph type="title"/>
          </p:nvPr>
        </p:nvSpPr>
        <p:spPr>
          <a:xfrm>
            <a:off x="476250" y="169425"/>
            <a:ext cx="8191500" cy="85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視覺通道的類型</a:t>
            </a:r>
          </a:p>
        </p:txBody>
      </p:sp>
      <p:sp>
        <p:nvSpPr>
          <p:cNvPr id="309" name="Shape 309"/>
          <p:cNvSpPr txBox="1"/>
          <p:nvPr>
            <p:ph idx="3" type="subTitle"/>
          </p:nvPr>
        </p:nvSpPr>
        <p:spPr>
          <a:xfrm>
            <a:off x="1086525" y="1490825"/>
            <a:ext cx="26376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類別資料</a:t>
            </a: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是什麼 / 在哪裡</a:t>
            </a:r>
          </a:p>
        </p:txBody>
      </p:sp>
      <p:sp>
        <p:nvSpPr>
          <p:cNvPr id="310" name="Shape 310"/>
          <p:cNvSpPr txBox="1"/>
          <p:nvPr>
            <p:ph idx="4" type="subTitle"/>
          </p:nvPr>
        </p:nvSpPr>
        <p:spPr>
          <a:xfrm>
            <a:off x="3426325" y="1490825"/>
            <a:ext cx="2637600" cy="78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分組資料 </a:t>
            </a:r>
            <a:r>
              <a:rPr lang="zh-TW" sz="1800"/>
              <a:t>關係</a:t>
            </a:r>
          </a:p>
        </p:txBody>
      </p:sp>
      <p:sp>
        <p:nvSpPr>
          <p:cNvPr id="311" name="Shape 311"/>
          <p:cNvSpPr txBox="1"/>
          <p:nvPr>
            <p:ph idx="6" type="subTitle"/>
          </p:nvPr>
        </p:nvSpPr>
        <p:spPr>
          <a:xfrm>
            <a:off x="6149575" y="1490825"/>
            <a:ext cx="2637600" cy="78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連續資料 </a:t>
            </a:r>
            <a:r>
              <a:rPr lang="zh-TW" sz="1800"/>
              <a:t>程度</a:t>
            </a:r>
          </a:p>
        </p:txBody>
      </p:sp>
      <p:sp>
        <p:nvSpPr>
          <p:cNvPr id="312" name="Shape 312"/>
          <p:cNvSpPr txBox="1"/>
          <p:nvPr>
            <p:ph idx="7" type="subTitle"/>
          </p:nvPr>
        </p:nvSpPr>
        <p:spPr>
          <a:xfrm>
            <a:off x="24200" y="6583675"/>
            <a:ext cx="72438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陳為、沈則潛、陶煜波（2014）。視覺化資料: 100%全腦吸收大數據, 直入神經元</a:t>
            </a: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12" y="3058500"/>
            <a:ext cx="1743075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2885925" y="3267925"/>
            <a:ext cx="838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位置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2885925" y="40300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色調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2885925" y="4399875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形狀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2885925" y="483495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圖案</a:t>
            </a:r>
          </a:p>
        </p:txBody>
      </p:sp>
      <p:pic>
        <p:nvPicPr>
          <p:cNvPr id="318" name="Shape 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566" y="2430800"/>
            <a:ext cx="517658" cy="145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4575" y="4108196"/>
            <a:ext cx="517658" cy="1525728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4779408" y="2490825"/>
            <a:ext cx="1402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包含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800"/>
              <a:t>(邊界)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4779387" y="3355575"/>
            <a:ext cx="838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相似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4779387" y="4118150"/>
            <a:ext cx="838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連結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4779387" y="5027875"/>
            <a:ext cx="838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接近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225" y="2048325"/>
            <a:ext cx="1989963" cy="40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7611233" y="1939650"/>
            <a:ext cx="1402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座標軸位置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8137187" y="2469450"/>
            <a:ext cx="838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長度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8137187" y="3120075"/>
            <a:ext cx="838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角</a:t>
            </a:r>
            <a:r>
              <a:rPr lang="zh-TW" sz="1800"/>
              <a:t>度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8137187" y="4055925"/>
            <a:ext cx="838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面積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8137187" y="4905675"/>
            <a:ext cx="838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亮度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7933903" y="5205575"/>
            <a:ext cx="10416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飽和度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7683974" y="5737725"/>
            <a:ext cx="1291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1800"/>
              <a:t>點陣密度</a:t>
            </a:r>
          </a:p>
        </p:txBody>
      </p:sp>
      <p:sp>
        <p:nvSpPr>
          <p:cNvPr id="332" name="Shape 332"/>
          <p:cNvSpPr/>
          <p:nvPr/>
        </p:nvSpPr>
        <p:spPr>
          <a:xfrm>
            <a:off x="219925" y="5768325"/>
            <a:ext cx="1839600" cy="580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2400"/>
              <a:t>表現力：弱</a:t>
            </a:r>
          </a:p>
        </p:txBody>
      </p:sp>
      <p:sp>
        <p:nvSpPr>
          <p:cNvPr id="333" name="Shape 333"/>
          <p:cNvSpPr/>
          <p:nvPr/>
        </p:nvSpPr>
        <p:spPr>
          <a:xfrm>
            <a:off x="219925" y="910025"/>
            <a:ext cx="1839600" cy="5808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FFFFFF"/>
                </a:solidFill>
              </a:rPr>
              <a:t>表現力：強</a:t>
            </a:r>
          </a:p>
        </p:txBody>
      </p:sp>
      <p:cxnSp>
        <p:nvCxnSpPr>
          <p:cNvPr id="334" name="Shape 334"/>
          <p:cNvCxnSpPr/>
          <p:nvPr/>
        </p:nvCxnSpPr>
        <p:spPr>
          <a:xfrm>
            <a:off x="399875" y="1599525"/>
            <a:ext cx="0" cy="40389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335" name="Shape 335"/>
          <p:cNvCxnSpPr/>
          <p:nvPr/>
        </p:nvCxnSpPr>
        <p:spPr>
          <a:xfrm>
            <a:off x="3658925" y="1339600"/>
            <a:ext cx="0" cy="496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36" name="Shape 336"/>
          <p:cNvCxnSpPr/>
          <p:nvPr/>
        </p:nvCxnSpPr>
        <p:spPr>
          <a:xfrm>
            <a:off x="5838300" y="1339600"/>
            <a:ext cx="0" cy="496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2.</a:t>
            </a:r>
          </a:p>
        </p:txBody>
      </p:sp>
      <p:sp>
        <p:nvSpPr>
          <p:cNvPr id="343" name="Shape 3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344" name="Shape 34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統計圖表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 b="28619" l="3607" r="24964" t="3431"/>
          <a:stretch/>
        </p:blipFill>
        <p:spPr>
          <a:xfrm>
            <a:off x="0" y="1526897"/>
            <a:ext cx="9144001" cy="53311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352" name="Shape 35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統計圖表不是很簡單嗎？</a:t>
            </a:r>
          </a:p>
        </p:txBody>
      </p:sp>
      <p:sp>
        <p:nvSpPr>
          <p:cNvPr id="353" name="Shape 35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3">
            <a:alphaModFix/>
          </a:blip>
          <a:srcRect b="0" l="0" r="21476" t="0"/>
          <a:stretch/>
        </p:blipFill>
        <p:spPr>
          <a:xfrm>
            <a:off x="0" y="0"/>
            <a:ext cx="9144000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/>
          <p:nvPr/>
        </p:nvSpPr>
        <p:spPr>
          <a:xfrm rot="2536650">
            <a:off x="2675380" y="4197081"/>
            <a:ext cx="911074" cy="1070982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 txBox="1"/>
          <p:nvPr/>
        </p:nvSpPr>
        <p:spPr>
          <a:xfrm>
            <a:off x="0" y="5879750"/>
            <a:ext cx="9144000" cy="67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 sz="3200"/>
              <a:t>43.3%</a:t>
            </a:r>
            <a:r>
              <a:rPr b="1" lang="zh-TW" sz="3200"/>
              <a:t>大於51.7%就是狂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0" y="6596700"/>
            <a:ext cx="8232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http://www.setn.com/News.aspx?NewsID=202473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我們面對的資料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32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4812150" y="5154400"/>
            <a:ext cx="3927600" cy="9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3200"/>
              <a:t>呃</a:t>
            </a:r>
            <a:r>
              <a:rPr lang="zh-TW" sz="3200"/>
              <a:t>……不是這種</a:t>
            </a:r>
          </a:p>
        </p:txBody>
      </p:sp>
      <p:sp>
        <p:nvSpPr>
          <p:cNvPr id="157" name="Shape 15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700" y="0"/>
            <a:ext cx="6689743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 txBox="1"/>
          <p:nvPr/>
        </p:nvSpPr>
        <p:spPr>
          <a:xfrm>
            <a:off x="0" y="6596700"/>
            <a:ext cx="8232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http://www.risco.ro/suport/practici-in-afaceri/secrete-amuzante-despre-7-ceo-faimosi-1015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3999" cy="60683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 txBox="1"/>
          <p:nvPr/>
        </p:nvSpPr>
        <p:spPr>
          <a:xfrm>
            <a:off x="0" y="5879750"/>
            <a:ext cx="9144000" cy="67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19</a:t>
            </a:r>
            <a:r>
              <a:rPr b="1" lang="zh-TW" sz="3200"/>
              <a:t>.5%是</a:t>
            </a:r>
            <a:r>
              <a:rPr b="1" lang="zh-TW" sz="3200"/>
              <a:t>不是比</a:t>
            </a:r>
            <a:r>
              <a:rPr b="1" lang="zh-TW" sz="3200"/>
              <a:t>21.2%</a:t>
            </a:r>
            <a:r>
              <a:rPr b="1" lang="zh-TW" sz="3200"/>
              <a:t>大？我可以證明不是</a:t>
            </a:r>
          </a:p>
        </p:txBody>
      </p:sp>
      <p:sp>
        <p:nvSpPr>
          <p:cNvPr id="380" name="Shape 380"/>
          <p:cNvSpPr/>
          <p:nvPr/>
        </p:nvSpPr>
        <p:spPr>
          <a:xfrm rot="2536835">
            <a:off x="5787955" y="4534015"/>
            <a:ext cx="670668" cy="78831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/>
        </p:nvSpPr>
        <p:spPr>
          <a:xfrm rot="-8101323">
            <a:off x="3708539" y="1472198"/>
            <a:ext cx="551331" cy="64785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 txBox="1"/>
          <p:nvPr/>
        </p:nvSpPr>
        <p:spPr>
          <a:xfrm>
            <a:off x="0" y="6596700"/>
            <a:ext cx="8232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http://pocketnow.com/2008/08/24/fictional-smartphone-market-share-numbers-are-fun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6423825" y="5014775"/>
            <a:ext cx="14016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Apple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2253375" y="1019450"/>
            <a:ext cx="14016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Other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pic>
        <p:nvPicPr>
          <p:cNvPr id="391" name="Shape 391"/>
          <p:cNvPicPr preferRelativeResize="0"/>
          <p:nvPr/>
        </p:nvPicPr>
        <p:blipFill rotWithShape="1">
          <a:blip r:embed="rId3">
            <a:alphaModFix/>
          </a:blip>
          <a:srcRect b="3454" l="0" r="0" t="3918"/>
          <a:stretch/>
        </p:blipFill>
        <p:spPr>
          <a:xfrm>
            <a:off x="1532250" y="0"/>
            <a:ext cx="607948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zh-TW"/>
              <a:t>單變項敘述分析</a:t>
            </a:r>
          </a:p>
        </p:txBody>
      </p:sp>
      <p:sp>
        <p:nvSpPr>
          <p:cNvPr id="399" name="Shape 3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00" name="Shape 40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選擇統計圖表：依照</a:t>
            </a:r>
            <a:r>
              <a:rPr lang="zh-TW" u="sng"/>
              <a:t>資料類型</a:t>
            </a:r>
          </a:p>
        </p:txBody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30237" y="2439813"/>
            <a:ext cx="38688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類別資料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次數分配表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圓餅圖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長條圖</a:t>
            </a:r>
            <a:r>
              <a:rPr lang="zh-TW">
                <a:solidFill>
                  <a:schemeClr val="dk1"/>
                </a:solidFill>
              </a:rPr>
              <a:t>(柱狀圖)</a:t>
            </a:r>
          </a:p>
          <a:p>
            <a:pPr indent="-228600" lvl="0" marL="457200" rtl="0">
              <a:lnSpc>
                <a:spcPct val="115000"/>
              </a:lnSpc>
              <a:spcBef>
                <a:spcPts val="1000"/>
              </a:spcBef>
            </a:pPr>
            <a:r>
              <a:rPr lang="zh-TW"/>
              <a:t>連續資料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直方圖(柱狀圖)</a:t>
            </a:r>
          </a:p>
        </p:txBody>
      </p:sp>
      <p:sp>
        <p:nvSpPr>
          <p:cNvPr id="402" name="Shape 402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類別比較：次數分配表</a:t>
            </a:r>
          </a:p>
          <a:p>
            <a:pPr indent="-228600" lvl="0" marL="457200" rtl="0">
              <a:lnSpc>
                <a:spcPct val="115000"/>
              </a:lnSpc>
              <a:spcBef>
                <a:spcPts val="1000"/>
              </a:spcBef>
            </a:pPr>
            <a:r>
              <a:rPr lang="zh-TW"/>
              <a:t>時間相關：折線圖</a:t>
            </a:r>
          </a:p>
          <a:p>
            <a:pPr indent="-228600" lvl="0" marL="457200" rtl="0">
              <a:lnSpc>
                <a:spcPct val="115000"/>
              </a:lnSpc>
              <a:spcBef>
                <a:spcPts val="1000"/>
              </a:spcBef>
            </a:pPr>
            <a:r>
              <a:rPr lang="zh-TW"/>
              <a:t>相關分析：散佈圖</a:t>
            </a:r>
          </a:p>
          <a:p>
            <a:pPr indent="-228600" lvl="0" marL="457200" rtl="0">
              <a:lnSpc>
                <a:spcPct val="115000"/>
              </a:lnSpc>
              <a:spcBef>
                <a:spcPts val="1000"/>
              </a:spcBef>
            </a:pPr>
            <a:r>
              <a:rPr lang="zh-TW">
                <a:solidFill>
                  <a:schemeClr val="dk1"/>
                </a:solidFill>
              </a:rPr>
              <a:t>差異比較：箱型圖 (盒鬚圖) (使用R-Web來繪製)</a:t>
            </a:r>
          </a:p>
        </p:txBody>
      </p:sp>
      <p:sp>
        <p:nvSpPr>
          <p:cNvPr id="403" name="Shape 403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雙變項比較分析</a:t>
            </a:r>
          </a:p>
        </p:txBody>
      </p:sp>
      <p:sp>
        <p:nvSpPr>
          <p:cNvPr id="404" name="Shape 404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11" name="Shape 41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類別資料：次數分配表</a:t>
            </a:r>
          </a:p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/>
              <a:t>每個製造商製造了幾種汽車跟卡車？</a:t>
            </a:r>
          </a:p>
        </p:txBody>
      </p:sp>
      <p:graphicFrame>
        <p:nvGraphicFramePr>
          <p:cNvPr id="414" name="Shape 414"/>
          <p:cNvGraphicFramePr/>
          <p:nvPr/>
        </p:nvGraphicFramePr>
        <p:xfrm>
          <a:off x="2380250" y="243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{09611B61-8809-4B98-A4DD-90470AC18EA3}</a:tableStyleId>
              </a:tblPr>
              <a:tblGrid>
                <a:gridCol w="1285050"/>
                <a:gridCol w="906700"/>
                <a:gridCol w="1095875"/>
                <a:gridCol w="1095875"/>
              </a:tblGrid>
              <a:tr h="2190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800"/>
                        <a:t>卡車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800"/>
                        <a:t>汽車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800"/>
                        <a:t>總和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3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800"/>
                        <a:t>Acura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800"/>
                        <a:t>Audi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800"/>
                        <a:t>BMW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800"/>
                        <a:t>Buick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800"/>
                        <a:t>Cadillac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5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800"/>
                        <a:t>Chevrolet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9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9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800"/>
                        <a:t>Chrysler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7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800"/>
                        <a:t>Dodge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5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800"/>
                        <a:t>Ford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5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6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00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800"/>
                        <a:t>Honda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5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汽車比較多？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lang="zh-TW"/>
              <a:t>還是卡車比較多？</a:t>
            </a:r>
          </a:p>
        </p:txBody>
      </p:sp>
      <p:sp>
        <p:nvSpPr>
          <p:cNvPr id="421" name="Shape 4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22" name="Shape 42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類別資料：圓餅圖 / 長條圖</a:t>
            </a:r>
          </a:p>
        </p:txBody>
      </p:sp>
      <p:sp>
        <p:nvSpPr>
          <p:cNvPr id="423" name="Shape 42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 txBox="1"/>
          <p:nvPr>
            <p:ph idx="2" type="body"/>
          </p:nvPr>
        </p:nvSpPr>
        <p:spPr>
          <a:xfrm>
            <a:off x="4445549" y="1791150"/>
            <a:ext cx="45390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我想知道製造商各做了多少種車</a:t>
            </a:r>
          </a:p>
        </p:txBody>
      </p:sp>
      <p:pic>
        <p:nvPicPr>
          <p:cNvPr id="425" name="Shape 425" title="類型計數圓餅圖"/>
          <p:cNvPicPr preferRelativeResize="0"/>
          <p:nvPr/>
        </p:nvPicPr>
        <p:blipFill rotWithShape="1">
          <a:blip r:embed="rId3">
            <a:alphaModFix/>
          </a:blip>
          <a:srcRect b="15807" l="16713" r="25356" t="7458"/>
          <a:stretch/>
        </p:blipFill>
        <p:spPr>
          <a:xfrm>
            <a:off x="533400" y="3210880"/>
            <a:ext cx="4019400" cy="3292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 title="製造商計數(單位：種)"/>
          <p:cNvPicPr preferRelativeResize="0"/>
          <p:nvPr/>
        </p:nvPicPr>
        <p:blipFill rotWithShape="1">
          <a:blip r:embed="rId4">
            <a:alphaModFix/>
          </a:blip>
          <a:srcRect b="-8" l="0" r="0" t="12619"/>
          <a:stretch/>
        </p:blipFill>
        <p:spPr>
          <a:xfrm>
            <a:off x="4705350" y="2461899"/>
            <a:ext cx="4019400" cy="4050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連續資料：直方圖</a:t>
            </a:r>
          </a:p>
        </p:txBody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zh-TW"/>
              <a:t>請說明這些車子的價格</a:t>
            </a:r>
          </a:p>
        </p:txBody>
      </p:sp>
      <p:sp>
        <p:nvSpPr>
          <p:cNvPr id="434" name="Shape 4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35" name="Shape 43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6" name="Shape 436" title="價格分佈圖(單位:種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700" y="2316670"/>
            <a:ext cx="6569275" cy="40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時間相關：折線圖</a:t>
            </a:r>
          </a:p>
        </p:txBody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/>
              <a:t>我想知道三星在Note 7爆炸之後的股票走勢</a:t>
            </a:r>
          </a:p>
        </p:txBody>
      </p:sp>
      <p:sp>
        <p:nvSpPr>
          <p:cNvPr id="444" name="Shape 4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45" name="Shape 44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http://www.reuters.com/finance/stocks/chart?symbol=005930.KS</a:t>
            </a:r>
          </a:p>
        </p:txBody>
      </p:sp>
      <p:pic>
        <p:nvPicPr>
          <p:cNvPr id="446" name="Shape 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30414"/>
            <a:ext cx="9143999" cy="412278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Shape 447"/>
          <p:cNvSpPr/>
          <p:nvPr/>
        </p:nvSpPr>
        <p:spPr>
          <a:xfrm>
            <a:off x="6987950" y="6051900"/>
            <a:ext cx="1187700" cy="501300"/>
          </a:xfrm>
          <a:prstGeom prst="wedgeRoundRectCallout">
            <a:avLst>
              <a:gd fmla="val -87034" name="adj1"/>
              <a:gd fmla="val -4873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時間</a:t>
            </a:r>
          </a:p>
        </p:txBody>
      </p:sp>
      <p:pic>
        <p:nvPicPr>
          <p:cNvPr id="448" name="Shape 4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425" y="2982909"/>
            <a:ext cx="1634374" cy="10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 txBox="1"/>
          <p:nvPr/>
        </p:nvSpPr>
        <p:spPr>
          <a:xfrm>
            <a:off x="4245425" y="3980150"/>
            <a:ext cx="1459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/>
              <a:t>Note 7</a:t>
            </a:r>
            <a:r>
              <a:rPr lang="zh-TW" sz="1800"/>
              <a:t>爆炸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相關分析：散佈圖</a:t>
            </a:r>
          </a:p>
        </p:txBody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zh-TW"/>
              <a:t>車子越長，是不是價格越高？</a:t>
            </a:r>
          </a:p>
        </p:txBody>
      </p:sp>
      <p:sp>
        <p:nvSpPr>
          <p:cNvPr id="457" name="Shape 4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58" name="Shape 45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9" name="Shape 459" title="價格與長度關係圖"/>
          <p:cNvPicPr preferRelativeResize="0"/>
          <p:nvPr/>
        </p:nvPicPr>
        <p:blipFill rotWithShape="1">
          <a:blip r:embed="rId3">
            <a:alphaModFix/>
          </a:blip>
          <a:srcRect b="-9" l="0" r="0" t="7305"/>
          <a:stretch/>
        </p:blipFill>
        <p:spPr>
          <a:xfrm>
            <a:off x="1406725" y="2442924"/>
            <a:ext cx="6720925" cy="38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title"/>
          </p:nvPr>
        </p:nvSpPr>
        <p:spPr>
          <a:xfrm>
            <a:off x="476250" y="169425"/>
            <a:ext cx="8191500" cy="945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差異分析：箱型圖(盒鬚圖)</a:t>
            </a:r>
          </a:p>
        </p:txBody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0" y="1114575"/>
            <a:ext cx="9144000" cy="5380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zh-TW"/>
              <a:t>請</a:t>
            </a:r>
            <a:r>
              <a:rPr lang="zh-TW"/>
              <a:t>比較</a:t>
            </a:r>
            <a:r>
              <a:rPr lang="zh-TW"/>
              <a:t>「</a:t>
            </a:r>
            <a:r>
              <a:rPr lang="zh-TW"/>
              <a:t>汽車」跟「卡車」的「價格」分佈</a:t>
            </a:r>
          </a:p>
        </p:txBody>
      </p:sp>
      <p:sp>
        <p:nvSpPr>
          <p:cNvPr id="467" name="Shape 4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68" name="Shape 46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http://www.r-web.com.tw/chart/step1.php?method=box_chart</a:t>
            </a: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 b="8356" l="3506" r="3720" t="11521"/>
          <a:stretch/>
        </p:blipFill>
        <p:spPr>
          <a:xfrm>
            <a:off x="752124" y="1866725"/>
            <a:ext cx="5609875" cy="38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/>
          <p:nvPr/>
        </p:nvSpPr>
        <p:spPr>
          <a:xfrm>
            <a:off x="6804000" y="4237954"/>
            <a:ext cx="2146800" cy="501300"/>
          </a:xfrm>
          <a:prstGeom prst="wedgeRoundRectCallout">
            <a:avLst>
              <a:gd fmla="val -88277" name="adj1"/>
              <a:gd fmla="val 3705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中位數</a:t>
            </a:r>
          </a:p>
        </p:txBody>
      </p:sp>
      <p:sp>
        <p:nvSpPr>
          <p:cNvPr id="471" name="Shape 471"/>
          <p:cNvSpPr/>
          <p:nvPr/>
        </p:nvSpPr>
        <p:spPr>
          <a:xfrm>
            <a:off x="6804000" y="3635175"/>
            <a:ext cx="2146800" cy="501300"/>
          </a:xfrm>
          <a:prstGeom prst="wedgeRoundRectCallout">
            <a:avLst>
              <a:gd fmla="val -89336" name="adj1"/>
              <a:gd fmla="val 8696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Q3</a:t>
            </a:r>
          </a:p>
        </p:txBody>
      </p:sp>
      <p:sp>
        <p:nvSpPr>
          <p:cNvPr id="472" name="Shape 472"/>
          <p:cNvSpPr/>
          <p:nvPr/>
        </p:nvSpPr>
        <p:spPr>
          <a:xfrm>
            <a:off x="6804000" y="4840725"/>
            <a:ext cx="2146800" cy="501300"/>
          </a:xfrm>
          <a:prstGeom prst="wedgeRoundRectCallout">
            <a:avLst>
              <a:gd fmla="val -88807" name="adj1"/>
              <a:gd fmla="val -5142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Q2</a:t>
            </a:r>
          </a:p>
        </p:txBody>
      </p:sp>
      <p:sp>
        <p:nvSpPr>
          <p:cNvPr id="473" name="Shape 473"/>
          <p:cNvSpPr/>
          <p:nvPr/>
        </p:nvSpPr>
        <p:spPr>
          <a:xfrm>
            <a:off x="6804000" y="2578300"/>
            <a:ext cx="2146800" cy="969900"/>
          </a:xfrm>
          <a:prstGeom prst="wedgeRoundRectCallout">
            <a:avLst>
              <a:gd fmla="val -109468" name="adj1"/>
              <a:gd fmla="val 6057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最大值區間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0000"/>
                </a:solidFill>
              </a:rPr>
              <a:t>Q3+1.5*(Q3-Q1)</a:t>
            </a:r>
          </a:p>
        </p:txBody>
      </p:sp>
      <p:sp>
        <p:nvSpPr>
          <p:cNvPr id="474" name="Shape 474"/>
          <p:cNvSpPr/>
          <p:nvPr/>
        </p:nvSpPr>
        <p:spPr>
          <a:xfrm>
            <a:off x="6804000" y="5443500"/>
            <a:ext cx="2146800" cy="969900"/>
          </a:xfrm>
          <a:prstGeom prst="wedgeRoundRectCallout">
            <a:avLst>
              <a:gd fmla="val -105230" name="adj1"/>
              <a:gd fmla="val -7184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最小值區間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1800">
                <a:solidFill>
                  <a:srgbClr val="FF0000"/>
                </a:solidFill>
              </a:rPr>
              <a:t>Q1-1.5*(Q3-Q1)</a:t>
            </a:r>
          </a:p>
        </p:txBody>
      </p:sp>
      <p:sp>
        <p:nvSpPr>
          <p:cNvPr id="475" name="Shape 475"/>
          <p:cNvSpPr/>
          <p:nvPr/>
        </p:nvSpPr>
        <p:spPr>
          <a:xfrm>
            <a:off x="6085175" y="1990025"/>
            <a:ext cx="2146800" cy="501300"/>
          </a:xfrm>
          <a:prstGeom prst="wedgeRoundRectCallout">
            <a:avLst>
              <a:gd fmla="val -90288" name="adj1"/>
              <a:gd fmla="val 13836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離群值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202700" y="5879950"/>
            <a:ext cx="47190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2400">
                <a:solidFill>
                  <a:srgbClr val="666666"/>
                </a:solidFill>
              </a:rPr>
              <a:t>※ 使用R (R-Web)繪製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9144003" cy="685722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65" name="Shape 165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4">
            <a:alphaModFix/>
          </a:blip>
          <a:srcRect b="42297" l="32792" r="33404" t="31838"/>
          <a:stretch/>
        </p:blipFill>
        <p:spPr>
          <a:xfrm>
            <a:off x="2998551" y="2183375"/>
            <a:ext cx="3090874" cy="1773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8549" y="2125362"/>
            <a:ext cx="3146900" cy="260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idx="5" type="body"/>
          </p:nvPr>
        </p:nvSpPr>
        <p:spPr>
          <a:xfrm>
            <a:off x="6223423" y="2439815"/>
            <a:ext cx="26424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248945" y="2439815"/>
            <a:ext cx="26292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 txBox="1"/>
          <p:nvPr>
            <p:ph idx="2" type="body"/>
          </p:nvPr>
        </p:nvSpPr>
        <p:spPr>
          <a:xfrm>
            <a:off x="2966773" y="2439815"/>
            <a:ext cx="26424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486" name="Shape 48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特殊圖形</a:t>
            </a:r>
          </a:p>
        </p:txBody>
      </p:sp>
      <p:sp>
        <p:nvSpPr>
          <p:cNvPr id="487" name="Shape 487"/>
          <p:cNvSpPr txBox="1"/>
          <p:nvPr>
            <p:ph idx="3" type="subTitle"/>
          </p:nvPr>
        </p:nvSpPr>
        <p:spPr>
          <a:xfrm>
            <a:off x="2483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統計地圖GIS</a:t>
            </a:r>
          </a:p>
        </p:txBody>
      </p:sp>
      <p:sp>
        <p:nvSpPr>
          <p:cNvPr id="488" name="Shape 488"/>
          <p:cNvSpPr txBox="1"/>
          <p:nvPr>
            <p:ph idx="4" type="subTitle"/>
          </p:nvPr>
        </p:nvSpPr>
        <p:spPr>
          <a:xfrm>
            <a:off x="2969118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社會網路圖</a:t>
            </a:r>
          </a:p>
        </p:txBody>
      </p:sp>
      <p:sp>
        <p:nvSpPr>
          <p:cNvPr id="489" name="Shape 489"/>
          <p:cNvSpPr txBox="1"/>
          <p:nvPr>
            <p:ph idx="6" type="subTitle"/>
          </p:nvPr>
        </p:nvSpPr>
        <p:spPr>
          <a:xfrm>
            <a:off x="6225768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文字雲</a:t>
            </a:r>
          </a:p>
        </p:txBody>
      </p:sp>
      <p:sp>
        <p:nvSpPr>
          <p:cNvPr id="490" name="Shape 490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50" y="5542949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Shape 492"/>
          <p:cNvPicPr preferRelativeResize="0"/>
          <p:nvPr/>
        </p:nvPicPr>
        <p:blipFill rotWithShape="1">
          <a:blip r:embed="rId4">
            <a:alphaModFix/>
          </a:blip>
          <a:srcRect b="0" l="0" r="53763" t="0"/>
          <a:stretch/>
        </p:blipFill>
        <p:spPr>
          <a:xfrm>
            <a:off x="248325" y="2439825"/>
            <a:ext cx="26424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Shape 493"/>
          <p:cNvPicPr preferRelativeResize="0"/>
          <p:nvPr/>
        </p:nvPicPr>
        <p:blipFill rotWithShape="1">
          <a:blip r:embed="rId5">
            <a:alphaModFix/>
          </a:blip>
          <a:srcRect b="15173" l="0" r="57450" t="32194"/>
          <a:stretch/>
        </p:blipFill>
        <p:spPr>
          <a:xfrm>
            <a:off x="2962900" y="2439825"/>
            <a:ext cx="2642375" cy="2857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Shape 494"/>
          <p:cNvSpPr txBox="1"/>
          <p:nvPr/>
        </p:nvSpPr>
        <p:spPr>
          <a:xfrm>
            <a:off x="1105300" y="5424975"/>
            <a:ext cx="41853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zh-TW" sz="3000"/>
              <a:t>Google Fusion Tables</a:t>
            </a:r>
          </a:p>
          <a:p>
            <a:pPr lvl="0">
              <a:spcBef>
                <a:spcPts val="0"/>
              </a:spcBef>
              <a:buNone/>
            </a:pPr>
            <a:r>
              <a:rPr lang="zh-TW" sz="2000" u="sng">
                <a:solidFill>
                  <a:schemeClr val="hlink"/>
                </a:solidFill>
                <a:hlinkClick r:id="rId6"/>
              </a:rPr>
              <a:t>https://goo.gl/1EfVo</a:t>
            </a:r>
            <a:r>
              <a:rPr lang="zh-TW" sz="2800"/>
              <a:t> </a:t>
            </a:r>
          </a:p>
        </p:txBody>
      </p:sp>
      <p:pic>
        <p:nvPicPr>
          <p:cNvPr id="495" name="Shape 495"/>
          <p:cNvPicPr preferRelativeResize="0"/>
          <p:nvPr/>
        </p:nvPicPr>
        <p:blipFill rotWithShape="1">
          <a:blip r:embed="rId7">
            <a:alphaModFix/>
          </a:blip>
          <a:srcRect b="9371" l="20907" r="19628" t="4887"/>
          <a:stretch/>
        </p:blipFill>
        <p:spPr>
          <a:xfrm>
            <a:off x="6223424" y="2439825"/>
            <a:ext cx="2642401" cy="2857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Shape 496"/>
          <p:cNvSpPr txBox="1"/>
          <p:nvPr/>
        </p:nvSpPr>
        <p:spPr>
          <a:xfrm>
            <a:off x="4754275" y="5424975"/>
            <a:ext cx="41853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zh-TW" sz="3000"/>
              <a:t>WordClouds.com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zh-TW" sz="2000" u="sng">
                <a:solidFill>
                  <a:schemeClr val="hlink"/>
                </a:solidFill>
                <a:hlinkClick r:id="rId8"/>
              </a:rPr>
              <a:t>http://www.wordclouds.com/</a:t>
            </a:r>
            <a:r>
              <a:rPr lang="zh-TW" sz="2000"/>
              <a:t> </a:t>
            </a:r>
            <a:r>
              <a:rPr lang="zh-TW" sz="2800"/>
              <a:t>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03" name="Shape 503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統計圖表</a:t>
            </a:r>
            <a:r>
              <a:rPr lang="zh-TW">
                <a:solidFill>
                  <a:schemeClr val="dk1"/>
                </a:solidFill>
              </a:rPr>
              <a:t>繪製</a:t>
            </a:r>
            <a:r>
              <a:rPr lang="zh-TW"/>
              <a:t>原則</a:t>
            </a:r>
          </a:p>
        </p:txBody>
      </p:sp>
      <p:sp>
        <p:nvSpPr>
          <p:cNvPr id="504" name="Shape 50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3.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必須呈現的資訊：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標題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圖例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變項名稱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(度量)單位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資料來源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重點在於呈現數據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謹慎選擇單位與刻度</a:t>
            </a:r>
          </a:p>
          <a:p>
            <a:pPr indent="-228600" lvl="0" marL="457200" rtl="0">
              <a:lnSpc>
                <a:spcPct val="115000"/>
              </a:lnSpc>
              <a:spcBef>
                <a:spcPts val="1000"/>
              </a:spcBef>
            </a:pPr>
            <a:r>
              <a:rPr lang="zh-TW">
                <a:solidFill>
                  <a:schemeClr val="dk1"/>
                </a:solidFill>
              </a:rPr>
              <a:t>不是藝術創作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>
                <a:solidFill>
                  <a:schemeClr val="dk1"/>
                </a:solidFill>
              </a:rPr>
              <a:t>避免使用3D效果</a:t>
            </a:r>
          </a:p>
        </p:txBody>
      </p:sp>
      <p:sp>
        <p:nvSpPr>
          <p:cNvPr id="511" name="Shape 5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12" name="Shape 5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報告文件中呈現圖表的原則</a:t>
            </a:r>
          </a:p>
        </p:txBody>
      </p:sp>
      <p:sp>
        <p:nvSpPr>
          <p:cNvPr id="513" name="Shape 51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Moore, D.S.、Notz, W.（2012）。統計學的世界 II（鄭惟厚譯）</a:t>
            </a:r>
          </a:p>
        </p:txBody>
      </p: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500" y="2724525"/>
            <a:ext cx="4094189" cy="3135974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5024625" y="2274625"/>
            <a:ext cx="3264000" cy="6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zh-TW" sz="2400"/>
              <a:t>畸形的支出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TW"/>
              <a:t>總統呵參議院選舉總開銷 (百萬美元)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x="4406375" y="5927675"/>
            <a:ext cx="4261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/>
              <a:t>資料來源：Citizens' Research Foundation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小心選擇圖表的表現方式</a:t>
            </a:r>
          </a:p>
          <a:p>
            <a:pPr lvl="0">
              <a:spcBef>
                <a:spcPts val="0"/>
              </a:spcBef>
              <a:buNone/>
            </a:pPr>
            <a:r>
              <a:rPr b="0" lang="zh-TW" sz="2400"/>
              <a:t>未婚同居伴侶</a:t>
            </a:r>
          </a:p>
        </p:txBody>
      </p:sp>
      <p:sp>
        <p:nvSpPr>
          <p:cNvPr id="523" name="Shape 5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24" name="Shape 52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Moore, D.S.、Notz, W.（2012）。統計學的世界 II（鄭惟厚譯）</a:t>
            </a:r>
          </a:p>
        </p:txBody>
      </p:sp>
      <p:pic>
        <p:nvPicPr>
          <p:cNvPr id="525" name="Shape 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3089775"/>
            <a:ext cx="46482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Shape 5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650" y="1982875"/>
            <a:ext cx="2448699" cy="432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idx="1" type="body"/>
          </p:nvPr>
        </p:nvSpPr>
        <p:spPr>
          <a:xfrm>
            <a:off x="476250" y="20116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b="1" lang="zh-TW"/>
              <a:t>節制</a:t>
            </a:r>
            <a:r>
              <a:rPr lang="zh-TW"/>
              <a:t>：圖表很難懂了，不要讓你的觀眾覺得更難懂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b="1" lang="zh-TW"/>
              <a:t>減少</a:t>
            </a:r>
            <a:r>
              <a:rPr lang="zh-TW"/>
              <a:t>：留下能夠協助觀眾</a:t>
            </a:r>
            <a:r>
              <a:rPr lang="zh-TW" u="sng"/>
              <a:t>找到重點</a:t>
            </a:r>
            <a:r>
              <a:rPr lang="zh-TW"/>
              <a:t>的資訊，其他拿掉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b="1" lang="zh-TW"/>
              <a:t>強調</a:t>
            </a:r>
            <a:r>
              <a:rPr lang="zh-TW"/>
              <a:t>：使用</a:t>
            </a:r>
            <a:r>
              <a:rPr lang="zh-TW" u="sng"/>
              <a:t>對比</a:t>
            </a:r>
            <a:r>
              <a:rPr lang="zh-TW"/>
              <a:t>、</a:t>
            </a:r>
            <a:r>
              <a:rPr lang="zh-TW" u="sng"/>
              <a:t>宣言</a:t>
            </a:r>
            <a:r>
              <a:rPr lang="zh-TW"/>
              <a:t>來幫觀眾抓到重點</a:t>
            </a:r>
          </a:p>
        </p:txBody>
      </p:sp>
      <p:sp>
        <p:nvSpPr>
          <p:cNvPr id="533" name="Shape 5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34" name="Shape 53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簡報中呈現圖表數據的原則：簡單</a:t>
            </a:r>
          </a:p>
        </p:txBody>
      </p:sp>
      <p:sp>
        <p:nvSpPr>
          <p:cNvPr id="535" name="Shape 53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Reynolds, G.（2014）。</a:t>
            </a:r>
            <a:r>
              <a:rPr i="1" lang="zh-TW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Presentationzen Design 簡報禪: 透過設計,讓演講更深植人心</a:t>
            </a:r>
          </a:p>
        </p:txBody>
      </p:sp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3605362"/>
            <a:ext cx="3543300" cy="263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37" name="Shape 5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962" y="3610137"/>
            <a:ext cx="3533775" cy="2628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38" name="Shape 538"/>
          <p:cNvSpPr/>
          <p:nvPr/>
        </p:nvSpPr>
        <p:spPr>
          <a:xfrm>
            <a:off x="4124062" y="4345282"/>
            <a:ext cx="905400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/>
              <a:t>畸形的支出</a:t>
            </a:r>
          </a:p>
          <a:p>
            <a:pPr lvl="0" algn="ctr">
              <a:spcBef>
                <a:spcPts val="0"/>
              </a:spcBef>
              <a:buNone/>
            </a:pPr>
            <a:r>
              <a:rPr lang="zh-TW"/>
              <a:t>總統與參議院的選舉開銷</a:t>
            </a:r>
          </a:p>
        </p:txBody>
      </p:sp>
      <p:sp>
        <p:nvSpPr>
          <p:cNvPr id="545" name="Shape 5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46" name="Shape 5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從統計圖表到資訊圖表</a:t>
            </a:r>
          </a:p>
        </p:txBody>
      </p:sp>
      <p:sp>
        <p:nvSpPr>
          <p:cNvPr id="547" name="Shape 547"/>
          <p:cNvSpPr txBox="1"/>
          <p:nvPr>
            <p:ph idx="2" type="subTitle"/>
          </p:nvPr>
        </p:nvSpPr>
        <p:spPr>
          <a:xfrm>
            <a:off x="24200" y="6583675"/>
            <a:ext cx="84033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Lankow, J.等（2013）。視覺資訊的力量: 讓數字故事“更好看” : 抓住眼球經濟的“資訊圖”格式全書</a:t>
            </a:r>
          </a:p>
        </p:txBody>
      </p:sp>
      <p:pic>
        <p:nvPicPr>
          <p:cNvPr id="548" name="Shape 548"/>
          <p:cNvPicPr preferRelativeResize="0"/>
          <p:nvPr/>
        </p:nvPicPr>
        <p:blipFill rotWithShape="1">
          <a:blip r:embed="rId3">
            <a:alphaModFix/>
          </a:blip>
          <a:srcRect b="8096" l="55805" r="0" t="0"/>
          <a:stretch/>
        </p:blipFill>
        <p:spPr>
          <a:xfrm>
            <a:off x="476249" y="3093429"/>
            <a:ext cx="3661988" cy="3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Shape 549"/>
          <p:cNvPicPr preferRelativeResize="0"/>
          <p:nvPr/>
        </p:nvPicPr>
        <p:blipFill rotWithShape="1">
          <a:blip r:embed="rId3">
            <a:alphaModFix/>
          </a:blip>
          <a:srcRect b="0" l="0" r="45334" t="0"/>
          <a:stretch/>
        </p:blipFill>
        <p:spPr>
          <a:xfrm>
            <a:off x="4614488" y="2813910"/>
            <a:ext cx="4529511" cy="345236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Shape 550"/>
          <p:cNvSpPr/>
          <p:nvPr/>
        </p:nvSpPr>
        <p:spPr>
          <a:xfrm>
            <a:off x="4021687" y="4116682"/>
            <a:ext cx="905400" cy="701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51" name="Shape 551"/>
          <p:cNvSpPr txBox="1"/>
          <p:nvPr/>
        </p:nvSpPr>
        <p:spPr>
          <a:xfrm>
            <a:off x="4596100" y="6138900"/>
            <a:ext cx="4261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/>
              <a:t>資料來源：Citizens' Research Foundation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58" name="Shape 558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Google試算表技巧</a:t>
            </a:r>
          </a:p>
        </p:txBody>
      </p:sp>
      <p:sp>
        <p:nvSpPr>
          <p:cNvPr id="559" name="Shape 55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4.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6" name="Shape 5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67" name="Shape 56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Google</a:t>
            </a:r>
            <a:r>
              <a:rPr lang="zh-TW"/>
              <a:t>試算表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 u="sng">
                <a:solidFill>
                  <a:schemeClr val="hlink"/>
                </a:solidFill>
                <a:hlinkClick r:id="rId3"/>
              </a:rPr>
              <a:t>https://docs.google.com/spreadsheets/</a:t>
            </a:r>
            <a:r>
              <a:rPr lang="zh-TW" sz="2400"/>
              <a:t> </a:t>
            </a:r>
          </a:p>
        </p:txBody>
      </p:sp>
      <p:sp>
        <p:nvSpPr>
          <p:cNvPr id="568" name="Shape 56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69" name="Shape 5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57725"/>
            <a:ext cx="91440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/>
          <p:nvPr/>
        </p:nvSpPr>
        <p:spPr>
          <a:xfrm>
            <a:off x="1204775" y="2934725"/>
            <a:ext cx="1915200" cy="44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 txBox="1"/>
          <p:nvPr/>
        </p:nvSpPr>
        <p:spPr>
          <a:xfrm>
            <a:off x="2852325" y="5275375"/>
            <a:ext cx="35424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找到您過去的資料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79" name="Shape 57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怎麽在Google試算表上複製資料？</a:t>
            </a:r>
          </a:p>
        </p:txBody>
      </p:sp>
      <p:sp>
        <p:nvSpPr>
          <p:cNvPr id="580" name="Shape 580"/>
          <p:cNvSpPr txBox="1"/>
          <p:nvPr>
            <p:ph idx="2" type="subTitle"/>
          </p:nvPr>
        </p:nvSpPr>
        <p:spPr>
          <a:xfrm>
            <a:off x="24200" y="6583675"/>
            <a:ext cx="80799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http://googlesystem.blogspot.tw/2012/03/google-docs-and-clipboard-access.html</a:t>
            </a:r>
          </a:p>
        </p:txBody>
      </p:sp>
      <p:grpSp>
        <p:nvGrpSpPr>
          <p:cNvPr id="581" name="Shape 581"/>
          <p:cNvGrpSpPr/>
          <p:nvPr/>
        </p:nvGrpSpPr>
        <p:grpSpPr>
          <a:xfrm>
            <a:off x="2897243" y="2077308"/>
            <a:ext cx="6246748" cy="4123347"/>
            <a:chOff x="3370825" y="2548300"/>
            <a:chExt cx="4819650" cy="3181350"/>
          </a:xfrm>
        </p:grpSpPr>
        <p:pic>
          <p:nvPicPr>
            <p:cNvPr id="582" name="Shape 5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0825" y="2548300"/>
              <a:ext cx="4819650" cy="3181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Shape 583"/>
            <p:cNvSpPr/>
            <p:nvPr/>
          </p:nvSpPr>
          <p:spPr>
            <a:xfrm>
              <a:off x="5313400" y="4554625"/>
              <a:ext cx="1071000" cy="3789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4" name="Shape 5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825" y="3245568"/>
            <a:ext cx="1786800" cy="17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/>
          <p:nvPr/>
        </p:nvSpPr>
        <p:spPr>
          <a:xfrm>
            <a:off x="2481650" y="3432037"/>
            <a:ext cx="1462200" cy="113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593" name="Shape 59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怎麽在Google試算表上複製資料？</a:t>
            </a:r>
          </a:p>
        </p:txBody>
      </p:sp>
      <p:sp>
        <p:nvSpPr>
          <p:cNvPr id="594" name="Shape 594"/>
          <p:cNvSpPr txBox="1"/>
          <p:nvPr>
            <p:ph idx="2" type="subTitle"/>
          </p:nvPr>
        </p:nvSpPr>
        <p:spPr>
          <a:xfrm>
            <a:off x="24200" y="6583675"/>
            <a:ext cx="80799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http://googlesystem.blogspot.tw/2012/03/google-docs-and-clipboard-access.html</a:t>
            </a:r>
          </a:p>
        </p:txBody>
      </p:sp>
      <p:grpSp>
        <p:nvGrpSpPr>
          <p:cNvPr id="595" name="Shape 595"/>
          <p:cNvGrpSpPr/>
          <p:nvPr/>
        </p:nvGrpSpPr>
        <p:grpSpPr>
          <a:xfrm>
            <a:off x="2897243" y="2077308"/>
            <a:ext cx="6246748" cy="4123347"/>
            <a:chOff x="3370825" y="2548300"/>
            <a:chExt cx="4819650" cy="3181350"/>
          </a:xfrm>
        </p:grpSpPr>
        <p:pic>
          <p:nvPicPr>
            <p:cNvPr id="596" name="Shape 5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0825" y="2548300"/>
              <a:ext cx="4819650" cy="3181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Shape 597"/>
            <p:cNvSpPr/>
            <p:nvPr/>
          </p:nvSpPr>
          <p:spPr>
            <a:xfrm>
              <a:off x="5313400" y="4554625"/>
              <a:ext cx="1071000" cy="3789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8" name="Shape 5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825" y="3245568"/>
            <a:ext cx="1786800" cy="17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Shape 599"/>
          <p:cNvSpPr/>
          <p:nvPr/>
        </p:nvSpPr>
        <p:spPr>
          <a:xfrm>
            <a:off x="2481650" y="3432037"/>
            <a:ext cx="1462200" cy="113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00" name="Shape 6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37" y="1783062"/>
            <a:ext cx="5172075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8087" y="3913587"/>
            <a:ext cx="48196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74" name="Shape 17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https://www.youtube.com/watch?v=hqctCsnCHPw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624" y="2278400"/>
            <a:ext cx="6023925" cy="404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837" y="343703"/>
            <a:ext cx="3862925" cy="245715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77" name="Shape 177"/>
          <p:cNvSpPr/>
          <p:nvPr/>
        </p:nvSpPr>
        <p:spPr>
          <a:xfrm rot="5400000">
            <a:off x="5119380" y="1402298"/>
            <a:ext cx="1446600" cy="1120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Shape 607"/>
          <p:cNvPicPr preferRelativeResize="0"/>
          <p:nvPr/>
        </p:nvPicPr>
        <p:blipFill rotWithShape="1">
          <a:blip r:embed="rId3">
            <a:alphaModFix/>
          </a:blip>
          <a:srcRect b="2123" l="0" r="36212" t="0"/>
          <a:stretch/>
        </p:blipFill>
        <p:spPr>
          <a:xfrm>
            <a:off x="0" y="1783075"/>
            <a:ext cx="9144000" cy="47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10" name="Shape 6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解法：</a:t>
            </a:r>
            <a:r>
              <a:rPr lang="zh-TW"/>
              <a:t>用</a:t>
            </a:r>
            <a:r>
              <a:rPr lang="zh-TW"/>
              <a:t>快速鍵Ctrl+V</a:t>
            </a:r>
            <a:r>
              <a:rPr lang="zh-TW"/>
              <a:t>複製資料</a:t>
            </a:r>
          </a:p>
        </p:txBody>
      </p:sp>
      <p:sp>
        <p:nvSpPr>
          <p:cNvPr id="611" name="Shape 611"/>
          <p:cNvSpPr txBox="1"/>
          <p:nvPr>
            <p:ph idx="2" type="subTitle"/>
          </p:nvPr>
        </p:nvSpPr>
        <p:spPr>
          <a:xfrm>
            <a:off x="24200" y="6583675"/>
            <a:ext cx="80799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http://googlesystem.blogspot.tw/2012/03/google-docs-and-clipboard-access.html</a:t>
            </a:r>
          </a:p>
        </p:txBody>
      </p:sp>
      <p:pic>
        <p:nvPicPr>
          <p:cNvPr id="612" name="Shape 6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184" y="2444574"/>
            <a:ext cx="4648817" cy="3606362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Shape 613"/>
          <p:cNvSpPr/>
          <p:nvPr/>
        </p:nvSpPr>
        <p:spPr>
          <a:xfrm>
            <a:off x="6404925" y="4677700"/>
            <a:ext cx="1675200" cy="491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257449" y="5439675"/>
            <a:ext cx="838200" cy="71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2867750" y="4842450"/>
            <a:ext cx="690000" cy="71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/>
        </p:nvSpPr>
        <p:spPr>
          <a:xfrm rot="10800000">
            <a:off x="3840900" y="4306862"/>
            <a:ext cx="1462200" cy="113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617" name="Shape 617"/>
          <p:cNvCxnSpPr>
            <a:endCxn id="615" idx="1"/>
          </p:cNvCxnSpPr>
          <p:nvPr/>
        </p:nvCxnSpPr>
        <p:spPr>
          <a:xfrm flipH="1" rot="10800000">
            <a:off x="1095650" y="5201550"/>
            <a:ext cx="1772100" cy="597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idx="1" type="body"/>
          </p:nvPr>
        </p:nvSpPr>
        <p:spPr>
          <a:xfrm>
            <a:off x="267625" y="1783075"/>
            <a:ext cx="84000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zh-TW"/>
              <a:t>全選資料：Ctrl + A</a:t>
            </a:r>
          </a:p>
          <a:p>
            <a:pPr indent="-228600" lvl="0" marL="457200" rtl="0">
              <a:spcBef>
                <a:spcPts val="1000"/>
              </a:spcBef>
            </a:pPr>
            <a:r>
              <a:rPr lang="zh-TW"/>
              <a:t>複製資料：Ctrl + C</a:t>
            </a:r>
          </a:p>
          <a:p>
            <a:pPr indent="-228600" lvl="0" marL="457200" rtl="0">
              <a:spcBef>
                <a:spcPts val="0"/>
              </a:spcBef>
            </a:pPr>
            <a:r>
              <a:rPr lang="zh-TW"/>
              <a:t>剪下資料：Ctrl + X</a:t>
            </a:r>
          </a:p>
          <a:p>
            <a:pPr indent="-228600" lvl="0" marL="457200" rtl="0">
              <a:spcBef>
                <a:spcPts val="1000"/>
              </a:spcBef>
            </a:pPr>
            <a:r>
              <a:rPr lang="zh-TW"/>
              <a:t>貼上資料：Ctrl + V</a:t>
            </a:r>
          </a:p>
          <a:p>
            <a:pPr indent="-228600" lvl="0" marL="457200" rtl="0">
              <a:spcBef>
                <a:spcPts val="1000"/>
              </a:spcBef>
            </a:pPr>
            <a:r>
              <a:rPr lang="zh-TW"/>
              <a:t>復原：Ctrl + Z</a:t>
            </a:r>
          </a:p>
          <a:p>
            <a:pPr indent="-228600" lvl="0" marL="457200" rtl="0">
              <a:spcBef>
                <a:spcPts val="1000"/>
              </a:spcBef>
            </a:pPr>
            <a:r>
              <a:rPr lang="zh-TW"/>
              <a:t>多重選取：Ctrl + 滑鼠左鍵</a:t>
            </a:r>
          </a:p>
          <a:p>
            <a:pPr indent="-228600" lvl="0" marL="457200" rtl="0">
              <a:spcBef>
                <a:spcPts val="1000"/>
              </a:spcBef>
            </a:pPr>
            <a:r>
              <a:rPr lang="zh-TW"/>
              <a:t>範圍選取：Shift + 滑鼠左鍵</a:t>
            </a:r>
          </a:p>
        </p:txBody>
      </p:sp>
      <p:sp>
        <p:nvSpPr>
          <p:cNvPr id="624" name="Shape 6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25" name="Shape 6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常用快速鍵</a:t>
            </a:r>
          </a:p>
        </p:txBody>
      </p:sp>
      <p:sp>
        <p:nvSpPr>
          <p:cNvPr id="626" name="Shape 62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27" name="Shape 627"/>
          <p:cNvPicPr preferRelativeResize="0"/>
          <p:nvPr/>
        </p:nvPicPr>
        <p:blipFill rotWithShape="1">
          <a:blip r:embed="rId3">
            <a:alphaModFix/>
          </a:blip>
          <a:srcRect b="2123" l="0" r="69686" t="0"/>
          <a:stretch/>
        </p:blipFill>
        <p:spPr>
          <a:xfrm>
            <a:off x="4798550" y="1783075"/>
            <a:ext cx="4345450" cy="47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Shape 628"/>
          <p:cNvSpPr/>
          <p:nvPr/>
        </p:nvSpPr>
        <p:spPr>
          <a:xfrm>
            <a:off x="5045674" y="5439675"/>
            <a:ext cx="838200" cy="71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6168075" y="4245200"/>
            <a:ext cx="652800" cy="60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0" name="Shape 630"/>
          <p:cNvSpPr/>
          <p:nvPr/>
        </p:nvSpPr>
        <p:spPr>
          <a:xfrm>
            <a:off x="6497599" y="4852750"/>
            <a:ext cx="2471400" cy="71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1" name="Shape 631"/>
          <p:cNvSpPr/>
          <p:nvPr/>
        </p:nvSpPr>
        <p:spPr>
          <a:xfrm>
            <a:off x="5045675" y="4852750"/>
            <a:ext cx="1452000" cy="60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/>
              <a:t>請安裝擴充套件 Google Drive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https://goo.gl/p0zk3</a:t>
            </a:r>
            <a:r>
              <a:rPr lang="zh-TW"/>
              <a:t>   </a:t>
            </a:r>
          </a:p>
        </p:txBody>
      </p:sp>
      <p:sp>
        <p:nvSpPr>
          <p:cNvPr id="638" name="Shape 6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39" name="Shape 6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解法：</a:t>
            </a:r>
            <a:r>
              <a:rPr lang="zh-TW"/>
              <a:t>Google試算表</a:t>
            </a:r>
            <a:r>
              <a:rPr lang="zh-TW"/>
              <a:t>用選單複製資料</a:t>
            </a:r>
          </a:p>
        </p:txBody>
      </p:sp>
      <p:sp>
        <p:nvSpPr>
          <p:cNvPr id="640" name="Shape 640"/>
          <p:cNvSpPr txBox="1"/>
          <p:nvPr>
            <p:ph idx="2" type="subTitle"/>
          </p:nvPr>
        </p:nvSpPr>
        <p:spPr>
          <a:xfrm>
            <a:off x="24200" y="6583675"/>
            <a:ext cx="80799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http://googlesystem.blogspot.tw/2012/03/google-docs-and-clipboard-access.html</a:t>
            </a:r>
          </a:p>
        </p:txBody>
      </p:sp>
      <p:pic>
        <p:nvPicPr>
          <p:cNvPr id="641" name="Shape 6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0" y="3072300"/>
            <a:ext cx="4819650" cy="31813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42" name="Shape 642"/>
          <p:cNvSpPr/>
          <p:nvPr/>
        </p:nvSpPr>
        <p:spPr>
          <a:xfrm>
            <a:off x="1966775" y="5078625"/>
            <a:ext cx="1071000" cy="37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43" name="Shape 643"/>
          <p:cNvPicPr preferRelativeResize="0"/>
          <p:nvPr/>
        </p:nvPicPr>
        <p:blipFill rotWithShape="1">
          <a:blip r:embed="rId5">
            <a:alphaModFix/>
          </a:blip>
          <a:srcRect b="0" l="0" r="19659" t="0"/>
          <a:stretch/>
        </p:blipFill>
        <p:spPr>
          <a:xfrm>
            <a:off x="5112050" y="2869174"/>
            <a:ext cx="4031949" cy="3587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44" name="Shape 644"/>
          <p:cNvSpPr/>
          <p:nvPr/>
        </p:nvSpPr>
        <p:spPr>
          <a:xfrm rot="10800000">
            <a:off x="4026250" y="4324712"/>
            <a:ext cx="1462200" cy="113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Part 5-1. </a:t>
            </a:r>
          </a:p>
        </p:txBody>
      </p:sp>
      <p:sp>
        <p:nvSpPr>
          <p:cNvPr id="651" name="Shape 6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52" name="Shape 652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單變項敘述</a:t>
            </a:r>
          </a:p>
          <a:p>
            <a:pPr lvl="0">
              <a:spcBef>
                <a:spcPts val="0"/>
              </a:spcBef>
              <a:buNone/>
            </a:pPr>
            <a:r>
              <a:rPr lang="zh-TW"/>
              <a:t>類別資料：長條圖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idx="4294967295" type="title"/>
          </p:nvPr>
        </p:nvSpPr>
        <p:spPr>
          <a:xfrm>
            <a:off x="2570325" y="5309400"/>
            <a:ext cx="65736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800">
                <a:solidFill>
                  <a:srgbClr val="FFFFFF"/>
                </a:solidFill>
              </a:rPr>
              <a:t>「我想知道</a:t>
            </a:r>
          </a:p>
          <a:p>
            <a:pPr lvl="0">
              <a:spcBef>
                <a:spcPts val="0"/>
              </a:spcBef>
              <a:buNone/>
            </a:pPr>
            <a:r>
              <a:rPr lang="zh-TW" sz="3800" u="sng">
                <a:solidFill>
                  <a:srgbClr val="FFFFFF"/>
                </a:solidFill>
              </a:rPr>
              <a:t>製造商</a:t>
            </a:r>
            <a:r>
              <a:rPr lang="zh-TW" sz="3800">
                <a:solidFill>
                  <a:srgbClr val="FFFFFF"/>
                </a:solidFill>
              </a:rPr>
              <a:t>各做了多少種車」</a:t>
            </a:r>
          </a:p>
        </p:txBody>
      </p:sp>
      <p:sp>
        <p:nvSpPr>
          <p:cNvPr id="659" name="Shape 6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60" name="Shape 66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61" name="Shape 661"/>
          <p:cNvPicPr preferRelativeResize="0"/>
          <p:nvPr/>
        </p:nvPicPr>
        <p:blipFill rotWithShape="1">
          <a:blip r:embed="rId3">
            <a:alphaModFix/>
          </a:blip>
          <a:srcRect b="0" l="24545" r="0" t="0"/>
          <a:stretch/>
        </p:blipFill>
        <p:spPr>
          <a:xfrm>
            <a:off x="2570287" y="469250"/>
            <a:ext cx="6573675" cy="476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2" name="Shape 662"/>
          <p:cNvGrpSpPr/>
          <p:nvPr/>
        </p:nvGrpSpPr>
        <p:grpSpPr>
          <a:xfrm>
            <a:off x="0" y="0"/>
            <a:ext cx="2570325" cy="6528300"/>
            <a:chOff x="0" y="0"/>
            <a:chExt cx="2570325" cy="6528300"/>
          </a:xfrm>
        </p:grpSpPr>
        <p:pic>
          <p:nvPicPr>
            <p:cNvPr id="663" name="Shape 663"/>
            <p:cNvPicPr preferRelativeResize="0"/>
            <p:nvPr/>
          </p:nvPicPr>
          <p:blipFill rotWithShape="1">
            <a:blip r:embed="rId4">
              <a:alphaModFix/>
            </a:blip>
            <a:srcRect b="0" l="0" r="79494" t="0"/>
            <a:stretch/>
          </p:blipFill>
          <p:spPr>
            <a:xfrm>
              <a:off x="0" y="0"/>
              <a:ext cx="2570325" cy="652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4" name="Shape 664"/>
            <p:cNvSpPr/>
            <p:nvPr/>
          </p:nvSpPr>
          <p:spPr>
            <a:xfrm>
              <a:off x="426858" y="1532042"/>
              <a:ext cx="1618200" cy="4575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71" name="Shape 6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不建議用圓餅圖</a:t>
            </a:r>
          </a:p>
        </p:txBody>
      </p:sp>
      <p:sp>
        <p:nvSpPr>
          <p:cNvPr id="672" name="Shape 67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3" name="Shape 67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74" name="Shape 6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6704"/>
            <a:ext cx="9143999" cy="519649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Shape 675"/>
          <p:cNvSpPr/>
          <p:nvPr/>
        </p:nvSpPr>
        <p:spPr>
          <a:xfrm>
            <a:off x="5740325" y="1163350"/>
            <a:ext cx="2425500" cy="1091100"/>
          </a:xfrm>
          <a:prstGeom prst="wedgeRoundRectCallout">
            <a:avLst>
              <a:gd fmla="val -8140" name="adj1"/>
              <a:gd fmla="val 9562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「製造商」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類別太多啦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3571175" y="5936775"/>
            <a:ext cx="5391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※</a:t>
            </a:r>
            <a:r>
              <a:rPr lang="zh-TW" sz="2400">
                <a:solidFill>
                  <a:srgbClr val="FF0000"/>
                </a:solidFill>
              </a:rPr>
              <a:t>圓餅圖僅適合7種類別以下的資料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>
            <p:ph idx="1" type="body"/>
          </p:nvPr>
        </p:nvSpPr>
        <p:spPr>
          <a:xfrm>
            <a:off x="190300" y="1791150"/>
            <a:ext cx="40194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以</a:t>
            </a:r>
            <a:r>
              <a:rPr lang="zh-TW"/>
              <a:t>長條表示一個類別的</a:t>
            </a:r>
            <a:br>
              <a:rPr lang="zh-TW"/>
            </a:br>
            <a:r>
              <a:rPr lang="zh-TW"/>
              <a:t>回應次數/百分比</a:t>
            </a:r>
          </a:p>
          <a:p>
            <a:pPr indent="-228600" lvl="0" marL="457200" rtl="0">
              <a:lnSpc>
                <a:spcPct val="115000"/>
              </a:lnSpc>
              <a:spcBef>
                <a:spcPts val="1000"/>
              </a:spcBef>
            </a:pPr>
            <a:r>
              <a:rPr lang="zh-TW"/>
              <a:t>水平長條圖可允許圖中</a:t>
            </a:r>
            <a:br>
              <a:rPr lang="zh-TW"/>
            </a:br>
            <a:r>
              <a:rPr lang="zh-TW"/>
              <a:t>表現出更多類別</a:t>
            </a:r>
          </a:p>
          <a:p>
            <a:pPr indent="-228600" lvl="0" marL="457200" rtl="0">
              <a:lnSpc>
                <a:spcPct val="115000"/>
              </a:lnSpc>
              <a:spcBef>
                <a:spcPts val="1000"/>
              </a:spcBef>
            </a:pPr>
            <a:r>
              <a:rPr lang="zh-TW"/>
              <a:t>容易比較不同類別的大小</a:t>
            </a:r>
          </a:p>
          <a:p>
            <a:pPr indent="-228600" lvl="0" marL="457200" rtl="0">
              <a:lnSpc>
                <a:spcPct val="115000"/>
              </a:lnSpc>
              <a:spcBef>
                <a:spcPts val="1000"/>
              </a:spcBef>
            </a:pPr>
            <a:r>
              <a:rPr lang="zh-TW"/>
              <a:t>繪圖技巧：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以</a:t>
            </a:r>
            <a:r>
              <a:rPr lang="zh-TW" u="sng"/>
              <a:t>高低排序</a:t>
            </a:r>
            <a:r>
              <a:rPr lang="zh-TW"/>
              <a:t>繪製</a:t>
            </a:r>
          </a:p>
          <a:p>
            <a:pPr indent="-228600" lvl="1" marL="914400">
              <a:lnSpc>
                <a:spcPct val="115000"/>
              </a:lnSpc>
              <a:spcBef>
                <a:spcPts val="0"/>
              </a:spcBef>
            </a:pPr>
            <a:r>
              <a:rPr lang="zh-TW" u="sng"/>
              <a:t>強調</a:t>
            </a:r>
            <a:r>
              <a:rPr lang="zh-TW"/>
              <a:t>你指定的數值</a:t>
            </a:r>
          </a:p>
        </p:txBody>
      </p:sp>
      <p:sp>
        <p:nvSpPr>
          <p:cNvPr id="683" name="Shape 6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84" name="Shape 684"/>
          <p:cNvSpPr txBox="1"/>
          <p:nvPr>
            <p:ph type="title"/>
          </p:nvPr>
        </p:nvSpPr>
        <p:spPr>
          <a:xfrm>
            <a:off x="476250" y="169425"/>
            <a:ext cx="8191500" cy="111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長條圖(柱狀圖)</a:t>
            </a:r>
          </a:p>
        </p:txBody>
      </p:sp>
      <p:sp>
        <p:nvSpPr>
          <p:cNvPr id="685" name="Shape 68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6" name="Shape 68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87" name="Shape 687" title="製造商計數"/>
          <p:cNvPicPr preferRelativeResize="0"/>
          <p:nvPr/>
        </p:nvPicPr>
        <p:blipFill rotWithShape="1">
          <a:blip r:embed="rId3">
            <a:alphaModFix/>
          </a:blip>
          <a:srcRect b="1525" l="0" r="13659" t="11298"/>
          <a:stretch/>
        </p:blipFill>
        <p:spPr>
          <a:xfrm>
            <a:off x="4629025" y="1402816"/>
            <a:ext cx="4514974" cy="5257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4" name="Shape 6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695" name="Shape 695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400"/>
              <a:t>W</a:t>
            </a:r>
            <a:r>
              <a:rPr lang="zh-TW" sz="3400"/>
              <a:t>04-a. </a:t>
            </a:r>
            <a:r>
              <a:rPr lang="zh-TW" sz="3400"/>
              <a:t>製造商計數長條圖</a:t>
            </a:r>
          </a:p>
        </p:txBody>
      </p:sp>
      <p:sp>
        <p:nvSpPr>
          <p:cNvPr id="696" name="Shape 696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實作</a:t>
            </a:r>
            <a:r>
              <a:rPr lang="zh-TW"/>
              <a:t>啦！</a:t>
            </a:r>
          </a:p>
        </p:txBody>
      </p:sp>
      <p:pic>
        <p:nvPicPr>
          <p:cNvPr id="697" name="Shape 6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112" y="1783075"/>
            <a:ext cx="4057774" cy="47701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長條圖</a:t>
            </a:r>
            <a:r>
              <a:rPr lang="zh-TW"/>
              <a:t>製作流程</a:t>
            </a:r>
          </a:p>
        </p:txBody>
      </p:sp>
      <p:sp>
        <p:nvSpPr>
          <p:cNvPr id="704" name="Shape 70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製作製造商的次數分配表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選取範圍 &gt; 插入 &gt; 圖表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圖表類型 &gt; </a:t>
            </a:r>
            <a:r>
              <a:rPr lang="zh-TW" u="sng"/>
              <a:t>長條圖 (水平)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自訂圖表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調整圖表大小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調整系列大小</a:t>
            </a:r>
          </a:p>
        </p:txBody>
      </p:sp>
      <p:sp>
        <p:nvSpPr>
          <p:cNvPr id="705" name="Shape 70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06" name="Shape 70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Shape 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354" y="1413224"/>
            <a:ext cx="5397645" cy="5418099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Shape 713"/>
          <p:cNvSpPr txBox="1"/>
          <p:nvPr>
            <p:ph idx="1" type="body"/>
          </p:nvPr>
        </p:nvSpPr>
        <p:spPr>
          <a:xfrm>
            <a:off x="476250" y="1783075"/>
            <a:ext cx="3581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2000"/>
              <a:t>資料 &gt; 資料透視表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2000"/>
              <a:t>列 &gt; 新增欄位</a:t>
            </a:r>
            <a:br>
              <a:rPr lang="zh-TW" sz="2000"/>
            </a:br>
            <a:r>
              <a:rPr lang="zh-TW" sz="2000"/>
              <a:t>&gt; </a:t>
            </a:r>
            <a:r>
              <a:rPr lang="zh-TW" sz="2000" u="sng"/>
              <a:t>製造商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2000"/>
              <a:t>值 &gt; 新增欄位</a:t>
            </a:r>
            <a:br>
              <a:rPr lang="zh-TW" sz="2000"/>
            </a:br>
            <a:r>
              <a:rPr lang="zh-TW" sz="2000"/>
              <a:t>&gt; 製造商</a:t>
            </a:r>
            <a:br>
              <a:rPr lang="zh-TW" sz="2000"/>
            </a:br>
            <a:r>
              <a:rPr lang="zh-TW" sz="2000"/>
              <a:t>值 製造商 匯總依據</a:t>
            </a:r>
            <a:br>
              <a:rPr lang="zh-TW" sz="2000"/>
            </a:br>
            <a:r>
              <a:rPr lang="zh-TW" sz="2000"/>
              <a:t>&gt; COUNTA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2000"/>
              <a:t>列 製造商 排序依據</a:t>
            </a:r>
            <a:br>
              <a:rPr lang="zh-TW" sz="2000"/>
            </a:br>
            <a:r>
              <a:rPr lang="zh-TW" sz="2000"/>
              <a:t>&gt; 製造商的COUNTA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zh-TW" sz="2000">
                <a:solidFill>
                  <a:schemeClr val="dk1"/>
                </a:solidFill>
              </a:rPr>
              <a:t>列 製造商 排序</a:t>
            </a:r>
            <a:br>
              <a:rPr lang="zh-TW" sz="2000">
                <a:solidFill>
                  <a:schemeClr val="dk1"/>
                </a:solidFill>
              </a:rPr>
            </a:br>
            <a:r>
              <a:rPr lang="zh-TW" sz="2000">
                <a:solidFill>
                  <a:schemeClr val="dk1"/>
                </a:solidFill>
              </a:rPr>
              <a:t>&gt; 遞減</a:t>
            </a:r>
          </a:p>
          <a:p>
            <a:pPr indent="-355600" lvl="0" marL="457200">
              <a:spcBef>
                <a:spcPts val="0"/>
              </a:spcBef>
              <a:buSzPct val="100000"/>
              <a:buAutoNum type="arabicPeriod"/>
            </a:pPr>
            <a:r>
              <a:rPr lang="zh-TW" sz="2000">
                <a:solidFill>
                  <a:schemeClr val="dk1"/>
                </a:solidFill>
              </a:rPr>
              <a:t>列 製造商 顯示統計</a:t>
            </a:r>
            <a:br>
              <a:rPr lang="zh-TW" sz="2000">
                <a:solidFill>
                  <a:schemeClr val="dk1"/>
                </a:solidFill>
              </a:rPr>
            </a:br>
            <a:r>
              <a:rPr lang="zh-TW" sz="2000">
                <a:solidFill>
                  <a:schemeClr val="dk1"/>
                </a:solidFill>
              </a:rPr>
              <a:t>&gt; 取消打勾</a:t>
            </a:r>
          </a:p>
        </p:txBody>
      </p:sp>
      <p:sp>
        <p:nvSpPr>
          <p:cNvPr id="714" name="Shape 7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715" name="Shape 71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製作製造商的次數分配表</a:t>
            </a:r>
          </a:p>
        </p:txBody>
      </p:sp>
      <p:sp>
        <p:nvSpPr>
          <p:cNvPr id="716" name="Shape 71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6533275" y="2394100"/>
            <a:ext cx="2536800" cy="4034700"/>
          </a:xfrm>
          <a:prstGeom prst="roundRect">
            <a:avLst>
              <a:gd fmla="val 443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-4" y="0"/>
            <a:ext cx="9144003" cy="685722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85" name="Shape 185"/>
          <p:cNvSpPr/>
          <p:nvPr/>
        </p:nvSpPr>
        <p:spPr>
          <a:xfrm>
            <a:off x="4391001" y="2923139"/>
            <a:ext cx="905400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descr="[Slide] Bar Chart 長條圖 Slide"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2475" y="2505337"/>
            <a:ext cx="1847324" cy="1847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ok checked green" id="187" name="Shape 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3463" y="4802875"/>
            <a:ext cx="1205351" cy="1205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error bad" id="188" name="Shape 1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8827" y="4802875"/>
            <a:ext cx="1205351" cy="120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41436" l="8901" r="57844" t="32699"/>
          <a:stretch/>
        </p:blipFill>
        <p:spPr>
          <a:xfrm>
            <a:off x="814050" y="2242475"/>
            <a:ext cx="3040626" cy="1773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049" y="2125362"/>
            <a:ext cx="3146900" cy="260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4" name="Shape 7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25" name="Shape 7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2. </a:t>
            </a:r>
            <a:r>
              <a:rPr lang="zh-TW"/>
              <a:t>選取範圍 &gt; 插入 &gt; 圖表</a:t>
            </a:r>
          </a:p>
        </p:txBody>
      </p:sp>
      <p:sp>
        <p:nvSpPr>
          <p:cNvPr id="726" name="Shape 72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27" name="Shape 727"/>
          <p:cNvPicPr preferRelativeResize="0"/>
          <p:nvPr/>
        </p:nvPicPr>
        <p:blipFill rotWithShape="1">
          <a:blip r:embed="rId3">
            <a:alphaModFix/>
          </a:blip>
          <a:srcRect b="0" l="0" r="50687" t="0"/>
          <a:stretch/>
        </p:blipFill>
        <p:spPr>
          <a:xfrm>
            <a:off x="0" y="1757725"/>
            <a:ext cx="4509074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Shape 728"/>
          <p:cNvSpPr/>
          <p:nvPr/>
        </p:nvSpPr>
        <p:spPr>
          <a:xfrm>
            <a:off x="311399" y="2814630"/>
            <a:ext cx="2100300" cy="40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9" name="Shape 729"/>
          <p:cNvSpPr/>
          <p:nvPr/>
        </p:nvSpPr>
        <p:spPr>
          <a:xfrm>
            <a:off x="766075" y="3792175"/>
            <a:ext cx="3507000" cy="1091100"/>
          </a:xfrm>
          <a:prstGeom prst="wedgeRoundRectCallout">
            <a:avLst>
              <a:gd fmla="val -34919" name="adj1"/>
              <a:gd fmla="val -9010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左鍵點A-B欄標頭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選取A-B整欄</a:t>
            </a:r>
          </a:p>
        </p:txBody>
      </p:sp>
      <p:pic>
        <p:nvPicPr>
          <p:cNvPr id="730" name="Shape 730"/>
          <p:cNvPicPr preferRelativeResize="0"/>
          <p:nvPr/>
        </p:nvPicPr>
        <p:blipFill rotWithShape="1">
          <a:blip r:embed="rId4">
            <a:alphaModFix/>
          </a:blip>
          <a:srcRect b="0" l="0" r="52178" t="0"/>
          <a:stretch/>
        </p:blipFill>
        <p:spPr>
          <a:xfrm>
            <a:off x="4771249" y="1757725"/>
            <a:ext cx="4372749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Shape 731"/>
          <p:cNvSpPr/>
          <p:nvPr/>
        </p:nvSpPr>
        <p:spPr>
          <a:xfrm>
            <a:off x="6403899" y="2023851"/>
            <a:ext cx="527400" cy="32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6403900" y="4372775"/>
            <a:ext cx="988800" cy="32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3" name="Shape 733"/>
          <p:cNvSpPr/>
          <p:nvPr/>
        </p:nvSpPr>
        <p:spPr>
          <a:xfrm rot="4500079">
            <a:off x="6445636" y="3396680"/>
            <a:ext cx="905343" cy="70129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34" name="Shape 734"/>
          <p:cNvSpPr/>
          <p:nvPr/>
        </p:nvSpPr>
        <p:spPr>
          <a:xfrm>
            <a:off x="5331500" y="1835745"/>
            <a:ext cx="905400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735" name="Shape 735"/>
          <p:cNvCxnSpPr/>
          <p:nvPr/>
        </p:nvCxnSpPr>
        <p:spPr>
          <a:xfrm>
            <a:off x="4624425" y="1793150"/>
            <a:ext cx="0" cy="476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Shape 7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3602"/>
            <a:ext cx="9144000" cy="5461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743" name="Shape 7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3. </a:t>
            </a:r>
            <a:r>
              <a:rPr lang="zh-TW"/>
              <a:t>圖表類型 &gt; 長條圖 (水平)</a:t>
            </a:r>
          </a:p>
        </p:txBody>
      </p:sp>
      <p:sp>
        <p:nvSpPr>
          <p:cNvPr id="744" name="Shape 74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5" name="Shape 745"/>
          <p:cNvSpPr/>
          <p:nvPr/>
        </p:nvSpPr>
        <p:spPr>
          <a:xfrm>
            <a:off x="1146352" y="2160425"/>
            <a:ext cx="919500" cy="43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6" name="Shape 746"/>
          <p:cNvSpPr/>
          <p:nvPr/>
        </p:nvSpPr>
        <p:spPr>
          <a:xfrm>
            <a:off x="1188300" y="4928775"/>
            <a:ext cx="838200" cy="7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7" name="Shape 747"/>
          <p:cNvSpPr/>
          <p:nvPr/>
        </p:nvSpPr>
        <p:spPr>
          <a:xfrm rot="5400000">
            <a:off x="1154688" y="3878489"/>
            <a:ext cx="905400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48" name="Shape 748"/>
          <p:cNvSpPr/>
          <p:nvPr/>
        </p:nvSpPr>
        <p:spPr>
          <a:xfrm rot="8100000">
            <a:off x="2004138" y="1445735"/>
            <a:ext cx="905379" cy="70130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zh-TW">
                <a:solidFill>
                  <a:srgbClr val="FF0000"/>
                </a:solidFill>
              </a:rPr>
              <a:t>標題：</a:t>
            </a:r>
            <a:br>
              <a:rPr lang="zh-TW">
                <a:solidFill>
                  <a:srgbClr val="FF0000"/>
                </a:solidFill>
              </a:rPr>
            </a:br>
            <a:r>
              <a:rPr lang="zh-TW">
                <a:solidFill>
                  <a:srgbClr val="FF0000"/>
                </a:solidFill>
              </a:rPr>
              <a:t>製造商計數(單位：種)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zh-TW">
                <a:solidFill>
                  <a:srgbClr val="FF0000"/>
                </a:solidFill>
              </a:rPr>
              <a:t>圖例：無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軸 &gt; 橫軸 &gt; 標題：數量 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軸 &gt; 左縱軸 &gt; 標題：製造商</a:t>
            </a:r>
          </a:p>
          <a:p>
            <a:pPr indent="-69850" lvl="0" marL="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83333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資料標籤：值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插入</a:t>
            </a:r>
          </a:p>
        </p:txBody>
      </p:sp>
      <p:pic>
        <p:nvPicPr>
          <p:cNvPr id="755" name="Shape 7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384" y="1157850"/>
            <a:ext cx="3426617" cy="57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Shape 7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57" name="Shape 75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4. 自訂圖表 (1/3)</a:t>
            </a:r>
          </a:p>
        </p:txBody>
      </p:sp>
      <p:sp>
        <p:nvSpPr>
          <p:cNvPr id="758" name="Shape 75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7436177" y="1662850"/>
            <a:ext cx="919500" cy="43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0" name="Shape 760"/>
          <p:cNvSpPr/>
          <p:nvPr/>
        </p:nvSpPr>
        <p:spPr>
          <a:xfrm rot="5400000">
            <a:off x="7443232" y="748474"/>
            <a:ext cx="905400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61" name="Shape 761"/>
          <p:cNvSpPr/>
          <p:nvPr/>
        </p:nvSpPr>
        <p:spPr>
          <a:xfrm>
            <a:off x="5865000" y="2685300"/>
            <a:ext cx="573600" cy="33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5865000" y="3574250"/>
            <a:ext cx="1076700" cy="67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3" name="Shape 763"/>
          <p:cNvSpPr/>
          <p:nvPr/>
        </p:nvSpPr>
        <p:spPr>
          <a:xfrm>
            <a:off x="5865000" y="3074625"/>
            <a:ext cx="1492200" cy="33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 rotWithShape="1">
          <a:blip r:embed="rId3">
            <a:alphaModFix/>
          </a:blip>
          <a:srcRect b="27066" l="0" r="0" t="24773"/>
          <a:stretch/>
        </p:blipFill>
        <p:spPr>
          <a:xfrm>
            <a:off x="5613900" y="1307700"/>
            <a:ext cx="3530099" cy="2745199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標題：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製造商計數(單位：種)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圖例：無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zh-TW">
                <a:solidFill>
                  <a:srgbClr val="FF0000"/>
                </a:solidFill>
              </a:rPr>
              <a:t>軸 &gt; 橫軸 &gt; 標題：數量 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zh-TW">
                <a:solidFill>
                  <a:srgbClr val="FF0000"/>
                </a:solidFill>
              </a:rPr>
              <a:t>軸 &gt; 左縱軸 &gt; 標題：製造商</a:t>
            </a:r>
          </a:p>
          <a:p>
            <a:pPr indent="-69850" lvl="0" marL="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83333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資料標籤：值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插入</a:t>
            </a:r>
          </a:p>
        </p:txBody>
      </p:sp>
      <p:sp>
        <p:nvSpPr>
          <p:cNvPr id="771" name="Shape 7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772" name="Shape 77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4. 自訂圖表 (2/3)</a:t>
            </a:r>
          </a:p>
        </p:txBody>
      </p:sp>
      <p:sp>
        <p:nvSpPr>
          <p:cNvPr id="773" name="Shape 77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4" name="Shape 774"/>
          <p:cNvSpPr/>
          <p:nvPr/>
        </p:nvSpPr>
        <p:spPr>
          <a:xfrm>
            <a:off x="6134525" y="2445725"/>
            <a:ext cx="2779800" cy="33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5" name="Shape 775"/>
          <p:cNvSpPr/>
          <p:nvPr/>
        </p:nvSpPr>
        <p:spPr>
          <a:xfrm>
            <a:off x="6074625" y="2904925"/>
            <a:ext cx="703500" cy="69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76" name="Shape 776"/>
          <p:cNvPicPr preferRelativeResize="0"/>
          <p:nvPr/>
        </p:nvPicPr>
        <p:blipFill rotWithShape="1">
          <a:blip r:embed="rId4">
            <a:alphaModFix/>
          </a:blip>
          <a:srcRect b="16308" l="0" r="0" t="39131"/>
          <a:stretch/>
        </p:blipFill>
        <p:spPr>
          <a:xfrm>
            <a:off x="5695950" y="4052896"/>
            <a:ext cx="3448050" cy="241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7" name="Shape 777"/>
          <p:cNvCxnSpPr/>
          <p:nvPr/>
        </p:nvCxnSpPr>
        <p:spPr>
          <a:xfrm>
            <a:off x="5620175" y="4052900"/>
            <a:ext cx="3543900" cy="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78" name="Shape 778"/>
          <p:cNvSpPr/>
          <p:nvPr/>
        </p:nvSpPr>
        <p:spPr>
          <a:xfrm>
            <a:off x="6194400" y="4358725"/>
            <a:ext cx="2779800" cy="33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6134500" y="4817925"/>
            <a:ext cx="703500" cy="69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786" name="Shape 78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4. 自訂圖表 (3/3)</a:t>
            </a:r>
          </a:p>
        </p:txBody>
      </p:sp>
      <p:sp>
        <p:nvSpPr>
          <p:cNvPr id="787" name="Shape 78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88" name="Shape 788"/>
          <p:cNvPicPr preferRelativeResize="0"/>
          <p:nvPr/>
        </p:nvPicPr>
        <p:blipFill rotWithShape="1">
          <a:blip r:embed="rId3">
            <a:alphaModFix/>
          </a:blip>
          <a:srcRect b="0" l="0" r="56036" t="0"/>
          <a:stretch/>
        </p:blipFill>
        <p:spPr>
          <a:xfrm>
            <a:off x="5091949" y="1352725"/>
            <a:ext cx="4052049" cy="55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Shape 789"/>
          <p:cNvSpPr/>
          <p:nvPr/>
        </p:nvSpPr>
        <p:spPr>
          <a:xfrm>
            <a:off x="5582074" y="4624425"/>
            <a:ext cx="762000" cy="26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0" name="Shape 790"/>
          <p:cNvSpPr/>
          <p:nvPr/>
        </p:nvSpPr>
        <p:spPr>
          <a:xfrm>
            <a:off x="5676448" y="5468200"/>
            <a:ext cx="919500" cy="319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1" name="Shape 791"/>
          <p:cNvSpPr/>
          <p:nvPr/>
        </p:nvSpPr>
        <p:spPr>
          <a:xfrm rot="5400000">
            <a:off x="5735069" y="5001069"/>
            <a:ext cx="456000" cy="35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92" name="Shape 792"/>
          <p:cNvSpPr txBox="1"/>
          <p:nvPr>
            <p:ph idx="1" type="body"/>
          </p:nvPr>
        </p:nvSpPr>
        <p:spPr>
          <a:xfrm>
            <a:off x="476250" y="1783075"/>
            <a:ext cx="45153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標題：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製造商計數(單位：種)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圖例：無</a:t>
            </a:r>
          </a:p>
          <a:p>
            <a:pPr indent="-69850" lvl="0" marL="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83333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軸 &gt; 橫軸 &gt; 標題：數量 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軸 &gt; 左縱軸 &gt; 標題：製造商</a:t>
            </a:r>
          </a:p>
          <a:p>
            <a:pPr indent="-69850" lvl="0" marL="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83333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zh-TW">
                <a:solidFill>
                  <a:srgbClr val="FF0000"/>
                </a:solidFill>
              </a:rPr>
              <a:t>資料標籤：值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zh-TW">
                <a:solidFill>
                  <a:srgbClr val="FF0000"/>
                </a:solidFill>
              </a:rPr>
              <a:t>插入</a:t>
            </a:r>
          </a:p>
        </p:txBody>
      </p:sp>
      <p:sp>
        <p:nvSpPr>
          <p:cNvPr id="793" name="Shape 793"/>
          <p:cNvSpPr/>
          <p:nvPr/>
        </p:nvSpPr>
        <p:spPr>
          <a:xfrm>
            <a:off x="5503324" y="6086900"/>
            <a:ext cx="838200" cy="319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Shape 799"/>
          <p:cNvPicPr preferRelativeResize="0"/>
          <p:nvPr/>
        </p:nvPicPr>
        <p:blipFill rotWithShape="1">
          <a:blip r:embed="rId3">
            <a:alphaModFix/>
          </a:blip>
          <a:srcRect b="0" l="0" r="29012" t="0"/>
          <a:stretch/>
        </p:blipFill>
        <p:spPr>
          <a:xfrm>
            <a:off x="2653025" y="1123825"/>
            <a:ext cx="6490975" cy="57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1" name="Shape 8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802" name="Shape 80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長條圖怪怪的？</a:t>
            </a:r>
          </a:p>
        </p:txBody>
      </p:sp>
      <p:sp>
        <p:nvSpPr>
          <p:cNvPr id="803" name="Shape 80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3421900" y="3224150"/>
            <a:ext cx="919500" cy="2406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5" name="Shape 805"/>
          <p:cNvSpPr/>
          <p:nvPr/>
        </p:nvSpPr>
        <p:spPr>
          <a:xfrm>
            <a:off x="341475" y="3376550"/>
            <a:ext cx="2804400" cy="1688400"/>
          </a:xfrm>
          <a:prstGeom prst="wedgeRoundRectCallout">
            <a:avLst>
              <a:gd fmla="val 63461" name="adj1"/>
              <a:gd fmla="val 3431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沒有列出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全部製造商？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(總共30個)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Shape 811"/>
          <p:cNvPicPr preferRelativeResize="0"/>
          <p:nvPr/>
        </p:nvPicPr>
        <p:blipFill rotWithShape="1">
          <a:blip r:embed="rId3">
            <a:alphaModFix/>
          </a:blip>
          <a:srcRect b="0" l="5440" r="42746" t="16729"/>
          <a:stretch/>
        </p:blipFill>
        <p:spPr>
          <a:xfrm>
            <a:off x="0" y="1205925"/>
            <a:ext cx="4536175" cy="57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Shape 812"/>
          <p:cNvPicPr preferRelativeResize="0"/>
          <p:nvPr/>
        </p:nvPicPr>
        <p:blipFill rotWithShape="1">
          <a:blip r:embed="rId4">
            <a:alphaModFix/>
          </a:blip>
          <a:srcRect b="0" l="5919" r="36833" t="17586"/>
          <a:stretch/>
        </p:blipFill>
        <p:spPr>
          <a:xfrm>
            <a:off x="4131574" y="1205925"/>
            <a:ext cx="5012423" cy="56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Shape 8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814" name="Shape 81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5. </a:t>
            </a:r>
            <a:r>
              <a:rPr lang="zh-TW"/>
              <a:t>調整圖表大小</a:t>
            </a:r>
          </a:p>
        </p:txBody>
      </p:sp>
      <p:sp>
        <p:nvSpPr>
          <p:cNvPr id="815" name="Shape 81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16" name="Shape 816"/>
          <p:cNvCxnSpPr/>
          <p:nvPr/>
        </p:nvCxnSpPr>
        <p:spPr>
          <a:xfrm>
            <a:off x="4144850" y="1226900"/>
            <a:ext cx="0" cy="558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17" name="Shape 817"/>
          <p:cNvSpPr/>
          <p:nvPr/>
        </p:nvSpPr>
        <p:spPr>
          <a:xfrm rot="2700000">
            <a:off x="912201" y="4676913"/>
            <a:ext cx="639790" cy="46159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1169875" y="5413275"/>
            <a:ext cx="2804400" cy="1243800"/>
          </a:xfrm>
          <a:prstGeom prst="wedgeRoundRectCallout">
            <a:avLst>
              <a:gd fmla="val -37123" name="adj1"/>
              <a:gd fmla="val -6536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在圖表</a:t>
            </a:r>
            <a:r>
              <a:rPr lang="zh-TW" sz="3200">
                <a:solidFill>
                  <a:srgbClr val="FF0000"/>
                </a:solidFill>
              </a:rPr>
              <a:t>空白處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點左鍵</a:t>
            </a:r>
          </a:p>
        </p:txBody>
      </p:sp>
      <p:sp>
        <p:nvSpPr>
          <p:cNvPr id="819" name="Shape 819"/>
          <p:cNvSpPr/>
          <p:nvPr/>
        </p:nvSpPr>
        <p:spPr>
          <a:xfrm>
            <a:off x="2572525" y="4697850"/>
            <a:ext cx="489600" cy="440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6651675" y="6061075"/>
            <a:ext cx="489600" cy="440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1" name="Shape 821"/>
          <p:cNvSpPr/>
          <p:nvPr/>
        </p:nvSpPr>
        <p:spPr>
          <a:xfrm>
            <a:off x="7461275" y="4851100"/>
            <a:ext cx="1608900" cy="1127700"/>
          </a:xfrm>
          <a:prstGeom prst="wedgeRoundRectCallout">
            <a:avLst>
              <a:gd fmla="val -66640" name="adj1"/>
              <a:gd fmla="val 5264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拖曳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放大</a:t>
            </a:r>
          </a:p>
        </p:txBody>
      </p:sp>
      <p:sp>
        <p:nvSpPr>
          <p:cNvPr id="822" name="Shape 822"/>
          <p:cNvSpPr/>
          <p:nvPr/>
        </p:nvSpPr>
        <p:spPr>
          <a:xfrm rot="5400000">
            <a:off x="6083025" y="4814545"/>
            <a:ext cx="1626900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9" name="Shape 8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30" name="Shape 83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6. </a:t>
            </a:r>
            <a:r>
              <a:rPr lang="zh-TW"/>
              <a:t>調整系列大小</a:t>
            </a:r>
          </a:p>
        </p:txBody>
      </p:sp>
      <p:sp>
        <p:nvSpPr>
          <p:cNvPr id="831" name="Shape 83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32" name="Shape 832"/>
          <p:cNvPicPr preferRelativeResize="0"/>
          <p:nvPr/>
        </p:nvPicPr>
        <p:blipFill rotWithShape="1">
          <a:blip r:embed="rId3">
            <a:alphaModFix/>
          </a:blip>
          <a:srcRect b="9938" l="7720" r="40775" t="20607"/>
          <a:stretch/>
        </p:blipFill>
        <p:spPr>
          <a:xfrm>
            <a:off x="4634900" y="2094824"/>
            <a:ext cx="4509100" cy="47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Shape 833"/>
          <p:cNvPicPr preferRelativeResize="0"/>
          <p:nvPr/>
        </p:nvPicPr>
        <p:blipFill rotWithShape="1">
          <a:blip r:embed="rId4">
            <a:alphaModFix/>
          </a:blip>
          <a:srcRect b="16747" l="9332" r="40602" t="21016"/>
          <a:stretch/>
        </p:blipFill>
        <p:spPr>
          <a:xfrm>
            <a:off x="0" y="2005025"/>
            <a:ext cx="4383249" cy="42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Shape 834"/>
          <p:cNvSpPr/>
          <p:nvPr/>
        </p:nvSpPr>
        <p:spPr>
          <a:xfrm rot="2700000">
            <a:off x="2883626" y="4697863"/>
            <a:ext cx="639790" cy="46159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383400" y="5527825"/>
            <a:ext cx="2804400" cy="1243800"/>
          </a:xfrm>
          <a:prstGeom prst="wedgeRoundRectCallout">
            <a:avLst>
              <a:gd fmla="val 39905" name="adj1"/>
              <a:gd fmla="val -7963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在</a:t>
            </a:r>
            <a:r>
              <a:rPr lang="zh-TW" sz="3200">
                <a:solidFill>
                  <a:srgbClr val="FF0000"/>
                </a:solidFill>
              </a:rPr>
              <a:t>系列</a:t>
            </a:r>
            <a:r>
              <a:rPr lang="zh-TW" sz="3200">
                <a:solidFill>
                  <a:srgbClr val="FF0000"/>
                </a:solidFill>
              </a:rPr>
              <a:t>範圍內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點左鍵</a:t>
            </a:r>
          </a:p>
        </p:txBody>
      </p:sp>
      <p:sp>
        <p:nvSpPr>
          <p:cNvPr id="836" name="Shape 836"/>
          <p:cNvSpPr/>
          <p:nvPr/>
        </p:nvSpPr>
        <p:spPr>
          <a:xfrm>
            <a:off x="1296575" y="2443300"/>
            <a:ext cx="1202400" cy="340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7" name="Shape 837"/>
          <p:cNvSpPr/>
          <p:nvPr/>
        </p:nvSpPr>
        <p:spPr>
          <a:xfrm rot="-8100000">
            <a:off x="2370731" y="2947609"/>
            <a:ext cx="905379" cy="70130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838" name="Shape 838"/>
          <p:cNvCxnSpPr/>
          <p:nvPr/>
        </p:nvCxnSpPr>
        <p:spPr>
          <a:xfrm>
            <a:off x="5620625" y="2449037"/>
            <a:ext cx="3408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39" name="Shape 839"/>
          <p:cNvCxnSpPr/>
          <p:nvPr/>
        </p:nvCxnSpPr>
        <p:spPr>
          <a:xfrm>
            <a:off x="5620625" y="6583662"/>
            <a:ext cx="3408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40" name="Shape 840"/>
          <p:cNvSpPr/>
          <p:nvPr/>
        </p:nvSpPr>
        <p:spPr>
          <a:xfrm rot="-5400000">
            <a:off x="6871917" y="2545303"/>
            <a:ext cx="905400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41" name="Shape 841"/>
          <p:cNvSpPr/>
          <p:nvPr/>
        </p:nvSpPr>
        <p:spPr>
          <a:xfrm flipH="1" rot="-5400000">
            <a:off x="6871917" y="5799028"/>
            <a:ext cx="905400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42" name="Shape 842"/>
          <p:cNvSpPr/>
          <p:nvPr/>
        </p:nvSpPr>
        <p:spPr>
          <a:xfrm>
            <a:off x="7461275" y="4851100"/>
            <a:ext cx="1608900" cy="467100"/>
          </a:xfrm>
          <a:prstGeom prst="wedgeRoundRectCallout">
            <a:avLst>
              <a:gd fmla="val -43175" name="adj1"/>
              <a:gd fmla="val 11474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拖曳放大</a:t>
            </a:r>
          </a:p>
        </p:txBody>
      </p:sp>
      <p:sp>
        <p:nvSpPr>
          <p:cNvPr id="843" name="Shape 843"/>
          <p:cNvSpPr/>
          <p:nvPr/>
        </p:nvSpPr>
        <p:spPr>
          <a:xfrm>
            <a:off x="7461275" y="3866350"/>
            <a:ext cx="1608900" cy="467100"/>
          </a:xfrm>
          <a:prstGeom prst="wedgeRoundRectCallout">
            <a:avLst>
              <a:gd fmla="val -51649" name="adj1"/>
              <a:gd fmla="val -13689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拖曳放大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Shape 8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074" y="0"/>
            <a:ext cx="5833851" cy="685799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850" name="Shape 8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51" name="Shape 851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2" name="Shape 852"/>
          <p:cNvSpPr/>
          <p:nvPr/>
        </p:nvSpPr>
        <p:spPr>
          <a:xfrm>
            <a:off x="4863200" y="295275"/>
            <a:ext cx="2707800" cy="1309800"/>
          </a:xfrm>
          <a:prstGeom prst="wedgeRoundRectCallout">
            <a:avLst>
              <a:gd fmla="val -61489" name="adj1"/>
              <a:gd fmla="val 9315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製造商計數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長條圖</a:t>
            </a:r>
          </a:p>
        </p:txBody>
      </p:sp>
      <p:grpSp>
        <p:nvGrpSpPr>
          <p:cNvPr id="853" name="Shape 853"/>
          <p:cNvGrpSpPr/>
          <p:nvPr/>
        </p:nvGrpSpPr>
        <p:grpSpPr>
          <a:xfrm>
            <a:off x="0" y="0"/>
            <a:ext cx="3420325" cy="1422675"/>
            <a:chOff x="0" y="0"/>
            <a:chExt cx="3420325" cy="1422675"/>
          </a:xfrm>
        </p:grpSpPr>
        <p:sp>
          <p:nvSpPr>
            <p:cNvPr id="854" name="Shape 854"/>
            <p:cNvSpPr/>
            <p:nvPr/>
          </p:nvSpPr>
          <p:spPr>
            <a:xfrm>
              <a:off x="712525" y="334000"/>
              <a:ext cx="2707800" cy="801600"/>
            </a:xfrm>
            <a:prstGeom prst="roundRect">
              <a:avLst>
                <a:gd fmla="val 16667" name="adj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855" name="Shape 8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1422675" cy="1422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6" name="Shape 856"/>
            <p:cNvSpPr txBox="1"/>
            <p:nvPr/>
          </p:nvSpPr>
          <p:spPr>
            <a:xfrm>
              <a:off x="1224767" y="512125"/>
              <a:ext cx="2133900" cy="4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3200">
                  <a:solidFill>
                    <a:srgbClr val="FFFFFF"/>
                  </a:solidFill>
                </a:rPr>
                <a:t>實作目標</a:t>
              </a: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Part 5-2.</a:t>
            </a:r>
          </a:p>
        </p:txBody>
      </p:sp>
      <p:sp>
        <p:nvSpPr>
          <p:cNvPr id="863" name="Shape 8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64" name="Shape 86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單變項敘述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連續</a:t>
            </a:r>
            <a:r>
              <a:rPr lang="zh-TW"/>
              <a:t>資料：</a:t>
            </a:r>
            <a:r>
              <a:rPr lang="zh-TW"/>
              <a:t>直方圖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-4" y="0"/>
            <a:ext cx="9144003" cy="685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 title="價格與長度關係圖"/>
          <p:cNvPicPr preferRelativeResize="0"/>
          <p:nvPr/>
        </p:nvPicPr>
        <p:blipFill rotWithShape="1">
          <a:blip r:embed="rId4">
            <a:alphaModFix/>
          </a:blip>
          <a:srcRect b="-9" l="0" r="0" t="7305"/>
          <a:stretch/>
        </p:blipFill>
        <p:spPr>
          <a:xfrm>
            <a:off x="4665924" y="1029362"/>
            <a:ext cx="3707074" cy="212486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99" name="Shape 199" title="價格分佈圖(單位:種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500" y="3226272"/>
            <a:ext cx="3707064" cy="2292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00" name="Shape 2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01" name="Shape 201"/>
          <p:cNvSpPr txBox="1"/>
          <p:nvPr>
            <p:ph idx="4294967295"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03" name="Shape 203"/>
          <p:cNvGraphicFramePr/>
          <p:nvPr/>
        </p:nvGraphicFramePr>
        <p:xfrm>
          <a:off x="1734975" y="92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{09611B61-8809-4B98-A4DD-90470AC18EA3}</a:tableStyleId>
              </a:tblPr>
              <a:tblGrid>
                <a:gridCol w="829225"/>
                <a:gridCol w="585075"/>
                <a:gridCol w="707150"/>
                <a:gridCol w="707150"/>
              </a:tblGrid>
              <a:tr h="2123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200"/>
                        <a:t>卡車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200"/>
                        <a:t>汽車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200"/>
                        <a:t>總和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3"/>
                    </a:solidFill>
                  </a:tcPr>
                </a:tc>
              </a:tr>
              <a:tr h="2123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200"/>
                        <a:t>Acura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200"/>
                        <a:t>4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200"/>
                        <a:t>4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123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200"/>
                        <a:t>Audi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200"/>
                        <a:t>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200"/>
                        <a:t>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2123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200"/>
                        <a:t>BMW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200"/>
                        <a:t>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200"/>
                        <a:t>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123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200"/>
                        <a:t>Buick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200"/>
                        <a:t>4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200"/>
                        <a:t>4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2123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200"/>
                        <a:t>Cadillac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200"/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200"/>
                        <a:t>4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200"/>
                        <a:t>5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123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200"/>
                        <a:t>Chevrolet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200"/>
                        <a:t>9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200"/>
                        <a:t>9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2123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200"/>
                        <a:t>Chrysler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200"/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200"/>
                        <a:t>6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200"/>
                        <a:t>7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123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zh-TW" sz="1200"/>
                        <a:t>Dodge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200"/>
                        <a:t>6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200"/>
                        <a:t>5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200"/>
                        <a:t>11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pic>
        <p:nvPicPr>
          <p:cNvPr id="204" name="Shape 204"/>
          <p:cNvPicPr preferRelativeResize="0"/>
          <p:nvPr/>
        </p:nvPicPr>
        <p:blipFill rotWithShape="1">
          <a:blip r:embed="rId6">
            <a:alphaModFix/>
          </a:blip>
          <a:srcRect b="8356" l="3506" r="3720" t="11521"/>
          <a:stretch/>
        </p:blipFill>
        <p:spPr>
          <a:xfrm>
            <a:off x="4665924" y="3226275"/>
            <a:ext cx="3207299" cy="221595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[Slide] Bar Chart 長條圖 Slide" id="205" name="Shape 2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1450" y="2109887"/>
            <a:ext cx="1847324" cy="184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/>
          <p:nvPr>
            <p:ph idx="4294967295" type="title"/>
          </p:nvPr>
        </p:nvSpPr>
        <p:spPr>
          <a:xfrm>
            <a:off x="2570325" y="5309400"/>
            <a:ext cx="65736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800">
                <a:solidFill>
                  <a:srgbClr val="FFFFFF"/>
                </a:solidFill>
              </a:rPr>
              <a:t>「請</a:t>
            </a:r>
            <a:r>
              <a:rPr lang="zh-TW" sz="3800">
                <a:solidFill>
                  <a:srgbClr val="FFFFFF"/>
                </a:solidFill>
              </a:rPr>
              <a:t>說明這些車子的價格</a:t>
            </a:r>
            <a:r>
              <a:rPr lang="zh-TW" sz="3800">
                <a:solidFill>
                  <a:srgbClr val="FFFFFF"/>
                </a:solidFill>
              </a:rPr>
              <a:t>」</a:t>
            </a:r>
          </a:p>
        </p:txBody>
      </p:sp>
      <p:sp>
        <p:nvSpPr>
          <p:cNvPr id="871" name="Shape 8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72" name="Shape 87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73" name="Shape 873"/>
          <p:cNvPicPr preferRelativeResize="0"/>
          <p:nvPr/>
        </p:nvPicPr>
        <p:blipFill rotWithShape="1">
          <a:blip r:embed="rId3">
            <a:alphaModFix/>
          </a:blip>
          <a:srcRect b="0" l="24545" r="0" t="0"/>
          <a:stretch/>
        </p:blipFill>
        <p:spPr>
          <a:xfrm>
            <a:off x="2570287" y="469250"/>
            <a:ext cx="6573675" cy="476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4" name="Shape 874"/>
          <p:cNvGrpSpPr/>
          <p:nvPr/>
        </p:nvGrpSpPr>
        <p:grpSpPr>
          <a:xfrm>
            <a:off x="0" y="0"/>
            <a:ext cx="2570325" cy="6528300"/>
            <a:chOff x="0" y="0"/>
            <a:chExt cx="2570325" cy="6528300"/>
          </a:xfrm>
        </p:grpSpPr>
        <p:pic>
          <p:nvPicPr>
            <p:cNvPr id="875" name="Shape 875"/>
            <p:cNvPicPr preferRelativeResize="0"/>
            <p:nvPr/>
          </p:nvPicPr>
          <p:blipFill rotWithShape="1">
            <a:blip r:embed="rId4">
              <a:alphaModFix/>
            </a:blip>
            <a:srcRect b="0" l="31855" r="47638" t="0"/>
            <a:stretch/>
          </p:blipFill>
          <p:spPr>
            <a:xfrm>
              <a:off x="0" y="0"/>
              <a:ext cx="2570325" cy="652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6" name="Shape 876"/>
            <p:cNvSpPr/>
            <p:nvPr/>
          </p:nvSpPr>
          <p:spPr>
            <a:xfrm>
              <a:off x="426858" y="1532042"/>
              <a:ext cx="1618200" cy="45750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1000"/>
              </a:spcBef>
            </a:pPr>
            <a:r>
              <a:rPr lang="zh-TW"/>
              <a:t>描述方式類似長條圖：</a:t>
            </a:r>
            <a:br>
              <a:rPr lang="zh-TW"/>
            </a:br>
            <a:r>
              <a:rPr lang="zh-TW"/>
              <a:t>每一長條表示一個類別的回應次數/百分比</a:t>
            </a:r>
          </a:p>
          <a:p>
            <a:pPr indent="-228600" lvl="0" marL="457200" rtl="0">
              <a:lnSpc>
                <a:spcPct val="115000"/>
              </a:lnSpc>
              <a:spcBef>
                <a:spcPts val="1000"/>
              </a:spcBef>
            </a:pPr>
            <a:r>
              <a:rPr lang="zh-TW"/>
              <a:t>用來描述</a:t>
            </a:r>
            <a:r>
              <a:rPr b="1" lang="zh-TW" u="sng"/>
              <a:t>連續資料</a:t>
            </a:r>
            <a:r>
              <a:rPr lang="zh-TW"/>
              <a:t>的</a:t>
            </a:r>
            <a:r>
              <a:rPr b="1" lang="zh-TW" u="sng"/>
              <a:t>分佈</a:t>
            </a:r>
            <a:br>
              <a:rPr lang="zh-TW"/>
            </a:br>
            <a:r>
              <a:rPr lang="zh-TW"/>
              <a:t>資料無關順序：長條圖</a:t>
            </a:r>
            <a:br>
              <a:rPr lang="zh-TW"/>
            </a:br>
            <a:r>
              <a:rPr lang="zh-TW" u="sng"/>
              <a:t>資料有順序</a:t>
            </a:r>
            <a:r>
              <a:rPr lang="zh-TW"/>
              <a:t>：直方圖</a:t>
            </a:r>
          </a:p>
          <a:p>
            <a:pPr indent="-228600" lvl="0" marL="457200" rtl="0">
              <a:lnSpc>
                <a:spcPct val="115000"/>
              </a:lnSpc>
              <a:spcBef>
                <a:spcPts val="1000"/>
              </a:spcBef>
            </a:pPr>
            <a:r>
              <a:rPr lang="zh-TW"/>
              <a:t>通常是將資料按</a:t>
            </a:r>
            <a:r>
              <a:rPr b="1" lang="zh-TW" u="sng"/>
              <a:t>級距</a:t>
            </a:r>
            <a:r>
              <a:rPr lang="zh-TW"/>
              <a:t>分組之後繪製</a:t>
            </a:r>
          </a:p>
        </p:txBody>
      </p:sp>
      <p:sp>
        <p:nvSpPr>
          <p:cNvPr id="883" name="Shape 8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84" name="Shape 88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直方</a:t>
            </a:r>
            <a:r>
              <a:rPr lang="zh-TW"/>
              <a:t>圖(柱狀圖)</a:t>
            </a:r>
          </a:p>
        </p:txBody>
      </p:sp>
      <p:sp>
        <p:nvSpPr>
          <p:cNvPr id="885" name="Shape 88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梁德馨、蘇志雄、王智立（2014）。統計學: R-Web分析導論 : 生活中的統計應用14篇</a:t>
            </a:r>
          </a:p>
        </p:txBody>
      </p:sp>
      <p:pic>
        <p:nvPicPr>
          <p:cNvPr id="886" name="Shape 8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225" y="2680137"/>
            <a:ext cx="4286400" cy="2933832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Shape 887"/>
          <p:cNvSpPr txBox="1"/>
          <p:nvPr>
            <p:ph idx="2" type="body"/>
          </p:nvPr>
        </p:nvSpPr>
        <p:spPr>
          <a:xfrm>
            <a:off x="4705350" y="2079400"/>
            <a:ext cx="4019400" cy="442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b="1" lang="zh-TW" sz="2200"/>
              <a:t>美國65歲以上居民所佔各州數</a:t>
            </a:r>
          </a:p>
        </p:txBody>
      </p:sp>
      <p:sp>
        <p:nvSpPr>
          <p:cNvPr id="888" name="Shape 888"/>
          <p:cNvSpPr txBox="1"/>
          <p:nvPr/>
        </p:nvSpPr>
        <p:spPr>
          <a:xfrm>
            <a:off x="5968650" y="5699075"/>
            <a:ext cx="2699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/>
              <a:t>資料來源：</a:t>
            </a:r>
            <a:r>
              <a:rPr lang="zh-TW"/>
              <a:t>統計學的世界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分析資料分佈：</a:t>
            </a:r>
            <a:r>
              <a:rPr lang="zh-TW"/>
              <a:t>形狀</a:t>
            </a:r>
          </a:p>
        </p:txBody>
      </p:sp>
      <p:sp>
        <p:nvSpPr>
          <p:cNvPr id="895" name="Shape 89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6" name="Shape 89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7" name="Shape 8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898" name="Shape 89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Moore, D.S.、Notz, W.（2012）。統計學的世界 II（鄭惟厚譯）</a:t>
            </a:r>
          </a:p>
        </p:txBody>
      </p:sp>
      <p:pic>
        <p:nvPicPr>
          <p:cNvPr id="899" name="Shape 8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150" y="2158126"/>
            <a:ext cx="5811725" cy="39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Shape 900"/>
          <p:cNvSpPr/>
          <p:nvPr/>
        </p:nvSpPr>
        <p:spPr>
          <a:xfrm>
            <a:off x="3578950" y="1402125"/>
            <a:ext cx="3209100" cy="756000"/>
          </a:xfrm>
          <a:prstGeom prst="wedgeRoundRectCallout">
            <a:avLst>
              <a:gd fmla="val -10437" name="adj1"/>
              <a:gd fmla="val 9512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一個尖峰 </a:t>
            </a:r>
            <a:r>
              <a:rPr lang="zh-TW" sz="2800">
                <a:solidFill>
                  <a:srgbClr val="FF0000"/>
                </a:solidFill>
              </a:rPr>
              <a:t>(</a:t>
            </a:r>
            <a:r>
              <a:rPr lang="zh-TW" sz="2800">
                <a:solidFill>
                  <a:srgbClr val="FF0000"/>
                </a:solidFill>
              </a:rPr>
              <a:t>對稱</a:t>
            </a:r>
            <a:r>
              <a:rPr lang="zh-TW" sz="280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901" name="Shape 901"/>
          <p:cNvCxnSpPr/>
          <p:nvPr/>
        </p:nvCxnSpPr>
        <p:spPr>
          <a:xfrm>
            <a:off x="4828600" y="2729200"/>
            <a:ext cx="1189800" cy="2449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02" name="Shape 902"/>
          <p:cNvCxnSpPr/>
          <p:nvPr/>
        </p:nvCxnSpPr>
        <p:spPr>
          <a:xfrm flipH="1">
            <a:off x="3708800" y="2729200"/>
            <a:ext cx="1099800" cy="240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3" name="Shape 903"/>
          <p:cNvSpPr/>
          <p:nvPr/>
        </p:nvSpPr>
        <p:spPr>
          <a:xfrm>
            <a:off x="386275" y="5410950"/>
            <a:ext cx="1687500" cy="927300"/>
          </a:xfrm>
          <a:prstGeom prst="wedgeRoundRectCallout">
            <a:avLst>
              <a:gd fmla="val 98319" name="adj1"/>
              <a:gd fmla="val -4811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離群值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分析資料分佈：整體形態</a:t>
            </a:r>
          </a:p>
        </p:txBody>
      </p:sp>
      <p:sp>
        <p:nvSpPr>
          <p:cNvPr id="910" name="Shape 91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1" name="Shape 911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2" name="Shape 9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13" name="Shape 91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Moore, D.S.、Notz, W.（2012）。統計學的世界 II（鄭惟厚譯）</a:t>
            </a:r>
          </a:p>
        </p:txBody>
      </p:sp>
      <p:pic>
        <p:nvPicPr>
          <p:cNvPr id="914" name="Shape 9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150" y="2158126"/>
            <a:ext cx="5811725" cy="39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Shape 915"/>
          <p:cNvSpPr/>
          <p:nvPr/>
        </p:nvSpPr>
        <p:spPr>
          <a:xfrm>
            <a:off x="3578950" y="1402125"/>
            <a:ext cx="2939400" cy="756000"/>
          </a:xfrm>
          <a:prstGeom prst="wedgeRoundRectCallout">
            <a:avLst>
              <a:gd fmla="val -8140" name="adj1"/>
              <a:gd fmla="val 9562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中心</a:t>
            </a:r>
            <a:r>
              <a:rPr lang="zh-TW" sz="2800">
                <a:solidFill>
                  <a:srgbClr val="FF0000"/>
                </a:solidFill>
              </a:rPr>
              <a:t>(13%)</a:t>
            </a:r>
          </a:p>
        </p:txBody>
      </p:sp>
      <p:sp>
        <p:nvSpPr>
          <p:cNvPr id="916" name="Shape 916"/>
          <p:cNvSpPr/>
          <p:nvPr/>
        </p:nvSpPr>
        <p:spPr>
          <a:xfrm>
            <a:off x="476250" y="5510925"/>
            <a:ext cx="1687500" cy="927300"/>
          </a:xfrm>
          <a:prstGeom prst="wedgeRoundRectCallout">
            <a:avLst>
              <a:gd fmla="val 81732" name="adj1"/>
              <a:gd fmla="val -5458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離度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(最小值)</a:t>
            </a:r>
          </a:p>
        </p:txBody>
      </p:sp>
      <p:sp>
        <p:nvSpPr>
          <p:cNvPr id="917" name="Shape 917"/>
          <p:cNvSpPr/>
          <p:nvPr/>
        </p:nvSpPr>
        <p:spPr>
          <a:xfrm>
            <a:off x="6834400" y="5510925"/>
            <a:ext cx="1687500" cy="927300"/>
          </a:xfrm>
          <a:prstGeom prst="wedgeRoundRectCallout">
            <a:avLst>
              <a:gd fmla="val -79407" name="adj1"/>
              <a:gd fmla="val -6752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離度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(最大值)</a:t>
            </a:r>
          </a:p>
        </p:txBody>
      </p:sp>
      <p:cxnSp>
        <p:nvCxnSpPr>
          <p:cNvPr id="918" name="Shape 918"/>
          <p:cNvCxnSpPr/>
          <p:nvPr/>
        </p:nvCxnSpPr>
        <p:spPr>
          <a:xfrm>
            <a:off x="5008550" y="2699225"/>
            <a:ext cx="0" cy="2629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直方圖形狀的描述</a:t>
            </a:r>
          </a:p>
        </p:txBody>
      </p:sp>
      <p:sp>
        <p:nvSpPr>
          <p:cNvPr id="925" name="Shape 925"/>
          <p:cNvSpPr txBox="1"/>
          <p:nvPr>
            <p:ph idx="5" type="body"/>
          </p:nvPr>
        </p:nvSpPr>
        <p:spPr>
          <a:xfrm>
            <a:off x="6071023" y="2439815"/>
            <a:ext cx="26424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有</a:t>
            </a:r>
            <a:r>
              <a:rPr lang="zh-TW"/>
              <a:t>下限值的資料</a:t>
            </a:r>
            <a:br>
              <a:rPr lang="zh-TW"/>
            </a:br>
            <a:r>
              <a:rPr lang="zh-TW"/>
              <a:t>(收入)</a:t>
            </a:r>
          </a:p>
        </p:txBody>
      </p:sp>
      <p:sp>
        <p:nvSpPr>
          <p:cNvPr id="926" name="Shape 9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27" name="Shape 927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左</a:t>
            </a:r>
            <a:r>
              <a:rPr lang="zh-TW"/>
              <a:t>偏</a:t>
            </a:r>
          </a:p>
        </p:txBody>
      </p:sp>
      <p:sp>
        <p:nvSpPr>
          <p:cNvPr id="928" name="Shape 928"/>
          <p:cNvSpPr txBox="1"/>
          <p:nvPr>
            <p:ph idx="1" type="body"/>
          </p:nvPr>
        </p:nvSpPr>
        <p:spPr>
          <a:xfrm>
            <a:off x="629945" y="2439815"/>
            <a:ext cx="26292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zh-TW"/>
              <a:t>有上限值的資料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rPr lang="zh-TW" sz="2200"/>
              <a:t>(學生分數滿分100)</a:t>
            </a:r>
          </a:p>
        </p:txBody>
      </p:sp>
      <p:sp>
        <p:nvSpPr>
          <p:cNvPr id="929" name="Shape 929"/>
          <p:cNvSpPr txBox="1"/>
          <p:nvPr>
            <p:ph idx="2" type="body"/>
          </p:nvPr>
        </p:nvSpPr>
        <p:spPr>
          <a:xfrm>
            <a:off x="3347773" y="2439815"/>
            <a:ext cx="2642400" cy="403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zh-TW"/>
              <a:t>自然產生的資料(蟋蟀長度)</a:t>
            </a:r>
          </a:p>
        </p:txBody>
      </p:sp>
      <p:sp>
        <p:nvSpPr>
          <p:cNvPr id="930" name="Shape 930"/>
          <p:cNvSpPr txBox="1"/>
          <p:nvPr>
            <p:ph idx="4" type="subTitle"/>
          </p:nvPr>
        </p:nvSpPr>
        <p:spPr>
          <a:xfrm>
            <a:off x="3350118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對稱(常態)</a:t>
            </a:r>
          </a:p>
        </p:txBody>
      </p:sp>
      <p:sp>
        <p:nvSpPr>
          <p:cNvPr id="931" name="Shape 931"/>
          <p:cNvSpPr txBox="1"/>
          <p:nvPr>
            <p:ph idx="6" type="subTitle"/>
          </p:nvPr>
        </p:nvSpPr>
        <p:spPr>
          <a:xfrm>
            <a:off x="6073368" y="1871825"/>
            <a:ext cx="26376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zh-TW"/>
              <a:t>右偏</a:t>
            </a:r>
          </a:p>
        </p:txBody>
      </p:sp>
      <p:sp>
        <p:nvSpPr>
          <p:cNvPr id="932" name="Shape 932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Moore, D.S.、Notz, W.（2012）。統計學的世界 II（鄭惟厚譯）</a:t>
            </a:r>
          </a:p>
        </p:txBody>
      </p:sp>
      <p:cxnSp>
        <p:nvCxnSpPr>
          <p:cNvPr id="933" name="Shape 933"/>
          <p:cNvCxnSpPr/>
          <p:nvPr/>
        </p:nvCxnSpPr>
        <p:spPr>
          <a:xfrm>
            <a:off x="3350118" y="2162225"/>
            <a:ext cx="0" cy="4095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34" name="Shape 934"/>
          <p:cNvCxnSpPr/>
          <p:nvPr/>
        </p:nvCxnSpPr>
        <p:spPr>
          <a:xfrm>
            <a:off x="6179293" y="2162225"/>
            <a:ext cx="0" cy="4095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935" name="Shape 935"/>
          <p:cNvGrpSpPr/>
          <p:nvPr/>
        </p:nvGrpSpPr>
        <p:grpSpPr>
          <a:xfrm>
            <a:off x="436425" y="5528575"/>
            <a:ext cx="2656212" cy="210000"/>
            <a:chOff x="436425" y="5528575"/>
            <a:chExt cx="2656212" cy="210000"/>
          </a:xfrm>
        </p:grpSpPr>
        <p:cxnSp>
          <p:nvCxnSpPr>
            <p:cNvPr id="936" name="Shape 936"/>
            <p:cNvCxnSpPr/>
            <p:nvPr/>
          </p:nvCxnSpPr>
          <p:spPr>
            <a:xfrm>
              <a:off x="439875" y="5738575"/>
              <a:ext cx="2649300" cy="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37" name="Shape 937"/>
            <p:cNvCxnSpPr/>
            <p:nvPr/>
          </p:nvCxnSpPr>
          <p:spPr>
            <a:xfrm>
              <a:off x="436425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38" name="Shape 938"/>
            <p:cNvCxnSpPr/>
            <p:nvPr/>
          </p:nvCxnSpPr>
          <p:spPr>
            <a:xfrm>
              <a:off x="994250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39" name="Shape 939"/>
            <p:cNvCxnSpPr/>
            <p:nvPr/>
          </p:nvCxnSpPr>
          <p:spPr>
            <a:xfrm>
              <a:off x="1485612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40" name="Shape 940"/>
            <p:cNvCxnSpPr/>
            <p:nvPr/>
          </p:nvCxnSpPr>
          <p:spPr>
            <a:xfrm>
              <a:off x="2043437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41" name="Shape 941"/>
            <p:cNvCxnSpPr/>
            <p:nvPr/>
          </p:nvCxnSpPr>
          <p:spPr>
            <a:xfrm>
              <a:off x="2534812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42" name="Shape 942"/>
            <p:cNvCxnSpPr/>
            <p:nvPr/>
          </p:nvCxnSpPr>
          <p:spPr>
            <a:xfrm>
              <a:off x="3092637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943" name="Shape 943"/>
          <p:cNvGrpSpPr/>
          <p:nvPr/>
        </p:nvGrpSpPr>
        <p:grpSpPr>
          <a:xfrm>
            <a:off x="6260175" y="5528575"/>
            <a:ext cx="2656212" cy="210000"/>
            <a:chOff x="436425" y="5528575"/>
            <a:chExt cx="2656212" cy="210000"/>
          </a:xfrm>
        </p:grpSpPr>
        <p:cxnSp>
          <p:nvCxnSpPr>
            <p:cNvPr id="944" name="Shape 944"/>
            <p:cNvCxnSpPr/>
            <p:nvPr/>
          </p:nvCxnSpPr>
          <p:spPr>
            <a:xfrm>
              <a:off x="439875" y="5738575"/>
              <a:ext cx="2649300" cy="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45" name="Shape 945"/>
            <p:cNvCxnSpPr/>
            <p:nvPr/>
          </p:nvCxnSpPr>
          <p:spPr>
            <a:xfrm>
              <a:off x="436425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46" name="Shape 946"/>
            <p:cNvCxnSpPr/>
            <p:nvPr/>
          </p:nvCxnSpPr>
          <p:spPr>
            <a:xfrm>
              <a:off x="994250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47" name="Shape 947"/>
            <p:cNvCxnSpPr/>
            <p:nvPr/>
          </p:nvCxnSpPr>
          <p:spPr>
            <a:xfrm>
              <a:off x="1485612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48" name="Shape 948"/>
            <p:cNvCxnSpPr/>
            <p:nvPr/>
          </p:nvCxnSpPr>
          <p:spPr>
            <a:xfrm>
              <a:off x="2043437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49" name="Shape 949"/>
            <p:cNvCxnSpPr/>
            <p:nvPr/>
          </p:nvCxnSpPr>
          <p:spPr>
            <a:xfrm>
              <a:off x="2534812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50" name="Shape 950"/>
            <p:cNvCxnSpPr/>
            <p:nvPr/>
          </p:nvCxnSpPr>
          <p:spPr>
            <a:xfrm>
              <a:off x="3092637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951" name="Shape 951"/>
          <p:cNvSpPr/>
          <p:nvPr/>
        </p:nvSpPr>
        <p:spPr>
          <a:xfrm>
            <a:off x="432425" y="4085509"/>
            <a:ext cx="2645350" cy="1664450"/>
          </a:xfrm>
          <a:custGeom>
            <a:pathLst>
              <a:path extrusionOk="0" h="66578" w="105814">
                <a:moveTo>
                  <a:pt x="0" y="66578"/>
                </a:moveTo>
                <a:cubicBezTo>
                  <a:pt x="5390" y="64448"/>
                  <a:pt x="22826" y="60921"/>
                  <a:pt x="32343" y="53800"/>
                </a:cubicBezTo>
                <a:cubicBezTo>
                  <a:pt x="41859" y="46679"/>
                  <a:pt x="50045" y="32570"/>
                  <a:pt x="57100" y="23852"/>
                </a:cubicBezTo>
                <a:cubicBezTo>
                  <a:pt x="64154" y="15133"/>
                  <a:pt x="66550" y="-5496"/>
                  <a:pt x="74669" y="1491"/>
                </a:cubicBezTo>
                <a:cubicBezTo>
                  <a:pt x="82788" y="8478"/>
                  <a:pt x="100623" y="55064"/>
                  <a:pt x="105814" y="65779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952" name="Shape 952"/>
          <p:cNvSpPr/>
          <p:nvPr/>
        </p:nvSpPr>
        <p:spPr>
          <a:xfrm>
            <a:off x="6260850" y="4051652"/>
            <a:ext cx="2645375" cy="1678325"/>
          </a:xfrm>
          <a:custGeom>
            <a:pathLst>
              <a:path extrusionOk="0" h="67133" w="105815">
                <a:moveTo>
                  <a:pt x="105815" y="67133"/>
                </a:moveTo>
                <a:cubicBezTo>
                  <a:pt x="101555" y="64537"/>
                  <a:pt x="88711" y="59146"/>
                  <a:pt x="80259" y="51560"/>
                </a:cubicBezTo>
                <a:cubicBezTo>
                  <a:pt x="71807" y="43973"/>
                  <a:pt x="62490" y="30198"/>
                  <a:pt x="55103" y="21613"/>
                </a:cubicBezTo>
                <a:cubicBezTo>
                  <a:pt x="47716" y="13028"/>
                  <a:pt x="43656" y="-349"/>
                  <a:pt x="35937" y="50"/>
                </a:cubicBezTo>
                <a:cubicBezTo>
                  <a:pt x="28217" y="449"/>
                  <a:pt x="14773" y="12827"/>
                  <a:pt x="8784" y="24008"/>
                </a:cubicBezTo>
                <a:cubicBezTo>
                  <a:pt x="2794" y="35188"/>
                  <a:pt x="1464" y="59945"/>
                  <a:pt x="0" y="67133"/>
                </a:cubicBez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grpSp>
        <p:nvGrpSpPr>
          <p:cNvPr id="953" name="Shape 953"/>
          <p:cNvGrpSpPr/>
          <p:nvPr/>
        </p:nvGrpSpPr>
        <p:grpSpPr>
          <a:xfrm>
            <a:off x="3441537" y="5528575"/>
            <a:ext cx="2656212" cy="210000"/>
            <a:chOff x="436425" y="5528575"/>
            <a:chExt cx="2656212" cy="210000"/>
          </a:xfrm>
        </p:grpSpPr>
        <p:cxnSp>
          <p:nvCxnSpPr>
            <p:cNvPr id="954" name="Shape 954"/>
            <p:cNvCxnSpPr/>
            <p:nvPr/>
          </p:nvCxnSpPr>
          <p:spPr>
            <a:xfrm>
              <a:off x="439875" y="5738575"/>
              <a:ext cx="2649300" cy="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55" name="Shape 955"/>
            <p:cNvCxnSpPr/>
            <p:nvPr/>
          </p:nvCxnSpPr>
          <p:spPr>
            <a:xfrm>
              <a:off x="436425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56" name="Shape 956"/>
            <p:cNvCxnSpPr/>
            <p:nvPr/>
          </p:nvCxnSpPr>
          <p:spPr>
            <a:xfrm>
              <a:off x="994250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57" name="Shape 957"/>
            <p:cNvCxnSpPr/>
            <p:nvPr/>
          </p:nvCxnSpPr>
          <p:spPr>
            <a:xfrm>
              <a:off x="1485612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58" name="Shape 958"/>
            <p:cNvCxnSpPr/>
            <p:nvPr/>
          </p:nvCxnSpPr>
          <p:spPr>
            <a:xfrm>
              <a:off x="2043437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59" name="Shape 959"/>
            <p:cNvCxnSpPr/>
            <p:nvPr/>
          </p:nvCxnSpPr>
          <p:spPr>
            <a:xfrm>
              <a:off x="2534812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60" name="Shape 960"/>
            <p:cNvCxnSpPr/>
            <p:nvPr/>
          </p:nvCxnSpPr>
          <p:spPr>
            <a:xfrm>
              <a:off x="3092637" y="5528575"/>
              <a:ext cx="0" cy="2100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grpSp>
        <p:nvGrpSpPr>
          <p:cNvPr id="961" name="Shape 961"/>
          <p:cNvGrpSpPr/>
          <p:nvPr/>
        </p:nvGrpSpPr>
        <p:grpSpPr>
          <a:xfrm>
            <a:off x="3443854" y="4032950"/>
            <a:ext cx="2637502" cy="1717000"/>
            <a:chOff x="3443975" y="4032950"/>
            <a:chExt cx="2775150" cy="1717000"/>
          </a:xfrm>
        </p:grpSpPr>
        <p:sp>
          <p:nvSpPr>
            <p:cNvPr id="962" name="Shape 962"/>
            <p:cNvSpPr/>
            <p:nvPr/>
          </p:nvSpPr>
          <p:spPr>
            <a:xfrm>
              <a:off x="3443975" y="4032950"/>
              <a:ext cx="1387575" cy="1717000"/>
            </a:xfrm>
            <a:custGeom>
              <a:pathLst>
                <a:path extrusionOk="0" h="68680" w="55503">
                  <a:moveTo>
                    <a:pt x="0" y="68680"/>
                  </a:moveTo>
                  <a:cubicBezTo>
                    <a:pt x="1331" y="64820"/>
                    <a:pt x="2928" y="55502"/>
                    <a:pt x="7986" y="45520"/>
                  </a:cubicBezTo>
                  <a:cubicBezTo>
                    <a:pt x="13043" y="35537"/>
                    <a:pt x="22427" y="16370"/>
                    <a:pt x="30347" y="8784"/>
                  </a:cubicBezTo>
                  <a:cubicBezTo>
                    <a:pt x="38266" y="1197"/>
                    <a:pt x="51310" y="1464"/>
                    <a:pt x="55503" y="0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  <p:sp>
          <p:nvSpPr>
            <p:cNvPr id="963" name="Shape 963"/>
            <p:cNvSpPr/>
            <p:nvPr/>
          </p:nvSpPr>
          <p:spPr>
            <a:xfrm flipH="1">
              <a:off x="4831550" y="4032950"/>
              <a:ext cx="1387575" cy="1717000"/>
            </a:xfrm>
            <a:custGeom>
              <a:pathLst>
                <a:path extrusionOk="0" h="68680" w="55503">
                  <a:moveTo>
                    <a:pt x="0" y="68680"/>
                  </a:moveTo>
                  <a:cubicBezTo>
                    <a:pt x="1331" y="64820"/>
                    <a:pt x="2928" y="55502"/>
                    <a:pt x="7986" y="45520"/>
                  </a:cubicBezTo>
                  <a:cubicBezTo>
                    <a:pt x="13043" y="35537"/>
                    <a:pt x="22427" y="16370"/>
                    <a:pt x="30347" y="8784"/>
                  </a:cubicBezTo>
                  <a:cubicBezTo>
                    <a:pt x="38266" y="1197"/>
                    <a:pt x="51310" y="1464"/>
                    <a:pt x="55503" y="0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0" name="Shape 9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71" name="Shape 97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2352"/>
              <a:buFont typeface="Arial"/>
              <a:buNone/>
            </a:pPr>
            <a:r>
              <a:rPr lang="zh-TW" sz="3400">
                <a:solidFill>
                  <a:schemeClr val="dk1"/>
                </a:solidFill>
              </a:rPr>
              <a:t>W04-b. 價格分佈圖</a:t>
            </a:r>
          </a:p>
        </p:txBody>
      </p:sp>
      <p:sp>
        <p:nvSpPr>
          <p:cNvPr id="972" name="Shape 972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上機啦！</a:t>
            </a:r>
          </a:p>
        </p:txBody>
      </p:sp>
      <p:pic>
        <p:nvPicPr>
          <p:cNvPr id="973" name="Shape 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050" y="1751525"/>
            <a:ext cx="4606522" cy="474334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直方圖</a:t>
            </a:r>
            <a:r>
              <a:rPr lang="zh-TW"/>
              <a:t>製作流程</a:t>
            </a:r>
          </a:p>
        </p:txBody>
      </p:sp>
      <p:sp>
        <p:nvSpPr>
          <p:cNvPr id="980" name="Shape 98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選取範圍 &gt; 插入 &gt; 圖表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自訂圖表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br>
              <a:rPr lang="zh-TW"/>
            </a:b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zh-TW"/>
              <a:t>        咦...就這樣？</a:t>
            </a:r>
          </a:p>
        </p:txBody>
      </p:sp>
      <p:sp>
        <p:nvSpPr>
          <p:cNvPr id="981" name="Shape 9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82" name="Shape 98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83" name="Shape 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525" y="3307247"/>
            <a:ext cx="3178474" cy="32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Shape 989"/>
          <p:cNvPicPr preferRelativeResize="0"/>
          <p:nvPr/>
        </p:nvPicPr>
        <p:blipFill rotWithShape="1">
          <a:blip r:embed="rId3">
            <a:alphaModFix/>
          </a:blip>
          <a:srcRect b="0" l="0" r="58903" t="0"/>
          <a:stretch/>
        </p:blipFill>
        <p:spPr>
          <a:xfrm>
            <a:off x="4775550" y="1792250"/>
            <a:ext cx="37578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Shape 9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991" name="Shape 99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AutoNum type="arabicPeriod"/>
            </a:pPr>
            <a:r>
              <a:rPr lang="zh-TW"/>
              <a:t>選取範圍 &gt; 插入 &gt; 圖表</a:t>
            </a:r>
          </a:p>
        </p:txBody>
      </p:sp>
      <p:sp>
        <p:nvSpPr>
          <p:cNvPr id="992" name="Shape 99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93" name="Shape 993"/>
          <p:cNvPicPr preferRelativeResize="0"/>
          <p:nvPr/>
        </p:nvPicPr>
        <p:blipFill rotWithShape="1">
          <a:blip r:embed="rId4">
            <a:alphaModFix/>
          </a:blip>
          <a:srcRect b="0" l="0" r="47775" t="0"/>
          <a:stretch/>
        </p:blipFill>
        <p:spPr>
          <a:xfrm>
            <a:off x="0" y="1757725"/>
            <a:ext cx="4775548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Shape 994"/>
          <p:cNvSpPr/>
          <p:nvPr/>
        </p:nvSpPr>
        <p:spPr>
          <a:xfrm>
            <a:off x="3194124" y="2806800"/>
            <a:ext cx="1151400" cy="40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5" name="Shape 995"/>
          <p:cNvSpPr/>
          <p:nvPr/>
        </p:nvSpPr>
        <p:spPr>
          <a:xfrm>
            <a:off x="429425" y="3964400"/>
            <a:ext cx="3507000" cy="1091100"/>
          </a:xfrm>
          <a:prstGeom prst="wedgeRoundRectCallout">
            <a:avLst>
              <a:gd fmla="val 36200" name="adj1"/>
              <a:gd fmla="val -10552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左鍵點</a:t>
            </a:r>
            <a:r>
              <a:rPr lang="zh-TW" sz="3200">
                <a:solidFill>
                  <a:srgbClr val="FF0000"/>
                </a:solidFill>
              </a:rPr>
              <a:t>D欄標頭：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選取D整欄</a:t>
            </a:r>
          </a:p>
        </p:txBody>
      </p:sp>
      <p:cxnSp>
        <p:nvCxnSpPr>
          <p:cNvPr id="996" name="Shape 996"/>
          <p:cNvCxnSpPr/>
          <p:nvPr/>
        </p:nvCxnSpPr>
        <p:spPr>
          <a:xfrm>
            <a:off x="4775550" y="1793150"/>
            <a:ext cx="0" cy="476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97" name="Shape 997"/>
          <p:cNvSpPr/>
          <p:nvPr/>
        </p:nvSpPr>
        <p:spPr>
          <a:xfrm>
            <a:off x="6403899" y="2055151"/>
            <a:ext cx="527400" cy="32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6403900" y="4404075"/>
            <a:ext cx="988800" cy="32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9" name="Shape 999"/>
          <p:cNvSpPr/>
          <p:nvPr/>
        </p:nvSpPr>
        <p:spPr>
          <a:xfrm rot="4500079">
            <a:off x="6445636" y="3427980"/>
            <a:ext cx="905343" cy="70129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00" name="Shape 1000"/>
          <p:cNvSpPr/>
          <p:nvPr/>
        </p:nvSpPr>
        <p:spPr>
          <a:xfrm>
            <a:off x="5331500" y="1867045"/>
            <a:ext cx="905400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7" name="Shape 10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08" name="Shape 100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900"/>
              <a:t>已經幫我們判斷好「價格直方圖」了</a:t>
            </a:r>
          </a:p>
        </p:txBody>
      </p:sp>
      <p:sp>
        <p:nvSpPr>
          <p:cNvPr id="1009" name="Shape 100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10" name="Shape 10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0150"/>
            <a:ext cx="9144000" cy="53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標題：</a:t>
            </a:r>
            <a:r>
              <a:rPr lang="zh-TW" u="sng"/>
              <a:t>價格分佈圖(單位:種)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圖例：</a:t>
            </a:r>
            <a:r>
              <a:rPr lang="zh-TW" u="sng"/>
              <a:t>無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軸 &gt; </a:t>
            </a:r>
            <a:r>
              <a:rPr lang="zh-TW" u="sng"/>
              <a:t>左縱軸</a:t>
            </a:r>
            <a:r>
              <a:rPr lang="zh-TW"/>
              <a:t> &gt; 標題：</a:t>
            </a:r>
            <a:r>
              <a:rPr lang="zh-TW" u="sng"/>
              <a:t>數量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插入</a:t>
            </a:r>
          </a:p>
        </p:txBody>
      </p:sp>
      <p:sp>
        <p:nvSpPr>
          <p:cNvPr id="1017" name="Shape 10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18" name="Shape 101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2. </a:t>
            </a:r>
            <a:r>
              <a:rPr lang="zh-TW"/>
              <a:t>自訂圖表</a:t>
            </a:r>
          </a:p>
        </p:txBody>
      </p:sp>
      <p:sp>
        <p:nvSpPr>
          <p:cNvPr id="1019" name="Shape 101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20" name="Shape 1020"/>
          <p:cNvPicPr preferRelativeResize="0"/>
          <p:nvPr/>
        </p:nvPicPr>
        <p:blipFill rotWithShape="1">
          <a:blip r:embed="rId3">
            <a:alphaModFix/>
          </a:blip>
          <a:srcRect b="0" l="0" r="61557" t="0"/>
          <a:stretch/>
        </p:blipFill>
        <p:spPr>
          <a:xfrm>
            <a:off x="5628874" y="1200150"/>
            <a:ext cx="3515124" cy="53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Shape 1021"/>
          <p:cNvSpPr/>
          <p:nvPr/>
        </p:nvSpPr>
        <p:spPr>
          <a:xfrm>
            <a:off x="7436177" y="1815250"/>
            <a:ext cx="919500" cy="43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2" name="Shape 1022"/>
          <p:cNvSpPr/>
          <p:nvPr/>
        </p:nvSpPr>
        <p:spPr>
          <a:xfrm rot="5400000">
            <a:off x="7443232" y="900874"/>
            <a:ext cx="905399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23" name="Shape 1023"/>
          <p:cNvSpPr/>
          <p:nvPr/>
        </p:nvSpPr>
        <p:spPr>
          <a:xfrm>
            <a:off x="5987844" y="2249650"/>
            <a:ext cx="3015300" cy="3744900"/>
          </a:xfrm>
          <a:prstGeom prst="roundRect">
            <a:avLst>
              <a:gd fmla="val 315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4" name="Shape 1024"/>
          <p:cNvSpPr/>
          <p:nvPr/>
        </p:nvSpPr>
        <p:spPr>
          <a:xfrm>
            <a:off x="5933052" y="5994550"/>
            <a:ext cx="919500" cy="43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12" name="Shape 212"/>
          <p:cNvSpPr txBox="1"/>
          <p:nvPr>
            <p:ph idx="4294967295" type="title"/>
          </p:nvPr>
        </p:nvSpPr>
        <p:spPr>
          <a:xfrm>
            <a:off x="476250" y="169425"/>
            <a:ext cx="8191500" cy="91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老闆給你的任務</a:t>
            </a:r>
          </a:p>
        </p:txBody>
      </p:sp>
      <p:sp>
        <p:nvSpPr>
          <p:cNvPr id="213" name="Shape 21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2850"/>
            <a:ext cx="9144000" cy="499872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0" y="5879750"/>
            <a:ext cx="9144000" cy="67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zh-TW" sz="3200">
                <a:solidFill>
                  <a:srgbClr val="FFFFFF"/>
                </a:solidFill>
              </a:rPr>
              <a:t>這份資料，你給我分析一下，再來跟我報告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Shape 10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913" y="0"/>
            <a:ext cx="6660173" cy="685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031" name="Shape 10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32" name="Shape 103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33" name="Shape 1033"/>
          <p:cNvGrpSpPr/>
          <p:nvPr/>
        </p:nvGrpSpPr>
        <p:grpSpPr>
          <a:xfrm>
            <a:off x="0" y="0"/>
            <a:ext cx="3420325" cy="1422675"/>
            <a:chOff x="0" y="0"/>
            <a:chExt cx="3420325" cy="1422675"/>
          </a:xfrm>
        </p:grpSpPr>
        <p:sp>
          <p:nvSpPr>
            <p:cNvPr id="1034" name="Shape 1034"/>
            <p:cNvSpPr/>
            <p:nvPr/>
          </p:nvSpPr>
          <p:spPr>
            <a:xfrm>
              <a:off x="712525" y="334000"/>
              <a:ext cx="2707800" cy="801600"/>
            </a:xfrm>
            <a:prstGeom prst="roundRect">
              <a:avLst>
                <a:gd fmla="val 16667" name="adj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035" name="Shape 10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1422675" cy="1422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6" name="Shape 1036"/>
            <p:cNvSpPr txBox="1"/>
            <p:nvPr/>
          </p:nvSpPr>
          <p:spPr>
            <a:xfrm>
              <a:off x="1224767" y="512125"/>
              <a:ext cx="2133900" cy="4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3200">
                  <a:solidFill>
                    <a:srgbClr val="FFFFFF"/>
                  </a:solidFill>
                </a:rPr>
                <a:t>實作目標</a:t>
              </a:r>
            </a:p>
          </p:txBody>
        </p:sp>
      </p:grpSp>
      <p:sp>
        <p:nvSpPr>
          <p:cNvPr id="1037" name="Shape 1037"/>
          <p:cNvSpPr/>
          <p:nvPr/>
        </p:nvSpPr>
        <p:spPr>
          <a:xfrm>
            <a:off x="4581700" y="1290225"/>
            <a:ext cx="2707800" cy="1003800"/>
          </a:xfrm>
          <a:prstGeom prst="wedgeRoundRectCallout">
            <a:avLst>
              <a:gd fmla="val -61489" name="adj1"/>
              <a:gd fmla="val 9315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價格分佈圖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Part 6-1.</a:t>
            </a:r>
          </a:p>
        </p:txBody>
      </p:sp>
      <p:sp>
        <p:nvSpPr>
          <p:cNvPr id="1044" name="Shape 10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45" name="Shape 1045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雙</a:t>
            </a:r>
            <a:r>
              <a:rPr lang="zh-TW"/>
              <a:t>變項</a:t>
            </a:r>
            <a:r>
              <a:rPr lang="zh-TW"/>
              <a:t>比較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/>
              <a:t>相關分析：散佈圖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52" name="Shape 1052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53" name="Shape 1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625" y="1337274"/>
            <a:ext cx="2731200" cy="36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Shape 10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875" y="2696100"/>
            <a:ext cx="3006450" cy="19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Shape 1055"/>
          <p:cNvSpPr txBox="1"/>
          <p:nvPr/>
        </p:nvSpPr>
        <p:spPr>
          <a:xfrm>
            <a:off x="2648250" y="5716900"/>
            <a:ext cx="3847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zh-TW" sz="3200"/>
              <a:t>不是這種散步圖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/>
          <p:nvPr>
            <p:ph idx="4294967295" type="title"/>
          </p:nvPr>
        </p:nvSpPr>
        <p:spPr>
          <a:xfrm>
            <a:off x="4431400" y="5309400"/>
            <a:ext cx="47124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3800">
                <a:solidFill>
                  <a:srgbClr val="FFFFFF"/>
                </a:solidFill>
              </a:rPr>
              <a:t>「</a:t>
            </a:r>
            <a:r>
              <a:rPr lang="zh-TW" sz="3800">
                <a:solidFill>
                  <a:srgbClr val="FFFFFF"/>
                </a:solidFill>
              </a:rPr>
              <a:t>車越長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3800">
                <a:solidFill>
                  <a:srgbClr val="FFFFFF"/>
                </a:solidFill>
              </a:rPr>
              <a:t>是不是價格越高？</a:t>
            </a:r>
            <a:r>
              <a:rPr lang="zh-TW" sz="3800">
                <a:solidFill>
                  <a:srgbClr val="FFFFFF"/>
                </a:solidFill>
              </a:rPr>
              <a:t>」</a:t>
            </a:r>
          </a:p>
        </p:txBody>
      </p:sp>
      <p:sp>
        <p:nvSpPr>
          <p:cNvPr id="1062" name="Shape 10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63" name="Shape 106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64" name="Shape 1064"/>
          <p:cNvPicPr preferRelativeResize="0"/>
          <p:nvPr/>
        </p:nvPicPr>
        <p:blipFill rotWithShape="1">
          <a:blip r:embed="rId3">
            <a:alphaModFix/>
          </a:blip>
          <a:srcRect b="0" l="39113" r="0" t="0"/>
          <a:stretch/>
        </p:blipFill>
        <p:spPr>
          <a:xfrm>
            <a:off x="3839472" y="469250"/>
            <a:ext cx="5304499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Shape 1065"/>
          <p:cNvPicPr preferRelativeResize="0"/>
          <p:nvPr/>
        </p:nvPicPr>
        <p:blipFill rotWithShape="1">
          <a:blip r:embed="rId4">
            <a:alphaModFix/>
          </a:blip>
          <a:srcRect b="0" l="34267" r="30378" t="0"/>
          <a:stretch/>
        </p:blipFill>
        <p:spPr>
          <a:xfrm>
            <a:off x="0" y="0"/>
            <a:ext cx="4431400" cy="65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Shape 1066"/>
          <p:cNvSpPr/>
          <p:nvPr/>
        </p:nvSpPr>
        <p:spPr>
          <a:xfrm>
            <a:off x="122058" y="1532042"/>
            <a:ext cx="1618200" cy="457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7" name="Shape 1067"/>
          <p:cNvSpPr/>
          <p:nvPr/>
        </p:nvSpPr>
        <p:spPr>
          <a:xfrm>
            <a:off x="2736833" y="1532042"/>
            <a:ext cx="1618199" cy="457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8" name="Shape 1068"/>
          <p:cNvSpPr txBox="1"/>
          <p:nvPr/>
        </p:nvSpPr>
        <p:spPr>
          <a:xfrm rot="899713">
            <a:off x="6998149" y="542749"/>
            <a:ext cx="2134588" cy="3661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好想要</a:t>
            </a:r>
          </a:p>
          <a:p>
            <a:pPr lvl="0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     超長禮車啊...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/>
          <p:nvPr>
            <p:ph idx="1" type="body"/>
          </p:nvPr>
        </p:nvSpPr>
        <p:spPr>
          <a:xfrm>
            <a:off x="399300" y="1791150"/>
            <a:ext cx="39336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1000"/>
              </a:spcBef>
            </a:pPr>
            <a:r>
              <a:rPr lang="zh-TW"/>
              <a:t>呈現兩個連續資料的</a:t>
            </a:r>
            <a:br>
              <a:rPr lang="zh-TW"/>
            </a:br>
            <a:r>
              <a:rPr lang="zh-TW"/>
              <a:t>分佈情況與關係</a:t>
            </a:r>
          </a:p>
          <a:p>
            <a:pPr indent="-228600" lvl="0" marL="457200" rtl="0">
              <a:lnSpc>
                <a:spcPct val="115000"/>
              </a:lnSpc>
              <a:spcBef>
                <a:spcPts val="1000"/>
              </a:spcBef>
            </a:pPr>
            <a:r>
              <a:rPr lang="zh-TW"/>
              <a:t>舉例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溫度與冰淇淋</a:t>
            </a:r>
            <a:br>
              <a:rPr lang="zh-TW"/>
            </a:br>
            <a:r>
              <a:rPr lang="zh-TW"/>
              <a:t>的銷售量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商品定價與</a:t>
            </a:r>
            <a:br>
              <a:rPr lang="zh-TW"/>
            </a:br>
            <a:r>
              <a:rPr lang="zh-TW"/>
              <a:t>銷售量</a:t>
            </a:r>
          </a:p>
        </p:txBody>
      </p:sp>
      <p:sp>
        <p:nvSpPr>
          <p:cNvPr id="1075" name="Shape 10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76" name="Shape 107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散佈</a:t>
            </a:r>
            <a:r>
              <a:rPr lang="zh-TW"/>
              <a:t>圖</a:t>
            </a:r>
          </a:p>
        </p:txBody>
      </p:sp>
      <p:sp>
        <p:nvSpPr>
          <p:cNvPr id="1077" name="Shape 107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lt1"/>
                </a:solidFill>
              </a:rPr>
              <a:t>梁德馨、蘇志雄、王智立（2014）。統計學: R-Web分析導論 : 生活中的統計應用14篇</a:t>
            </a:r>
          </a:p>
        </p:txBody>
      </p:sp>
      <p:sp>
        <p:nvSpPr>
          <p:cNvPr id="1078" name="Shape 107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79" name="Shape 1079" title="汽車價格與銷售量的關係"/>
          <p:cNvPicPr preferRelativeResize="0"/>
          <p:nvPr/>
        </p:nvPicPr>
        <p:blipFill rotWithShape="1">
          <a:blip r:embed="rId3">
            <a:alphaModFix/>
          </a:blip>
          <a:srcRect b="0" l="13247" r="14830" t="0"/>
          <a:stretch/>
        </p:blipFill>
        <p:spPr>
          <a:xfrm>
            <a:off x="4304262" y="2303475"/>
            <a:ext cx="4821574" cy="4145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Shape 1080"/>
          <p:cNvSpPr txBox="1"/>
          <p:nvPr/>
        </p:nvSpPr>
        <p:spPr>
          <a:xfrm>
            <a:off x="3983025" y="4102825"/>
            <a:ext cx="3213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zh-TW"/>
              <a:t>銷</a:t>
            </a:r>
          </a:p>
          <a:p>
            <a:pPr lvl="0">
              <a:spcBef>
                <a:spcPts val="0"/>
              </a:spcBef>
              <a:buNone/>
            </a:pPr>
            <a:r>
              <a:rPr i="1" lang="zh-TW"/>
              <a:t>售</a:t>
            </a:r>
          </a:p>
          <a:p>
            <a:pPr lvl="0">
              <a:spcBef>
                <a:spcPts val="0"/>
              </a:spcBef>
              <a:buNone/>
            </a:pPr>
            <a:r>
              <a:rPr i="1" lang="zh-TW"/>
              <a:t>量</a:t>
            </a:r>
          </a:p>
        </p:txBody>
      </p:sp>
      <p:graphicFrame>
        <p:nvGraphicFramePr>
          <p:cNvPr id="1081" name="Shape 1081"/>
          <p:cNvGraphicFramePr/>
          <p:nvPr/>
        </p:nvGraphicFramePr>
        <p:xfrm>
          <a:off x="4304275" y="179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{09611B61-8809-4B98-A4DD-90470AC18EA3}</a:tableStyleId>
              </a:tblPr>
              <a:tblGrid>
                <a:gridCol w="761950"/>
                <a:gridCol w="484675"/>
                <a:gridCol w="484675"/>
                <a:gridCol w="484675"/>
                <a:gridCol w="484675"/>
                <a:gridCol w="484675"/>
                <a:gridCol w="484675"/>
                <a:gridCol w="484675"/>
                <a:gridCol w="484675"/>
              </a:tblGrid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價格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32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39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42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50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70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83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86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09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銷售量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18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19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20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12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30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17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082" name="Shape 1082"/>
          <p:cNvSpPr/>
          <p:nvPr/>
        </p:nvSpPr>
        <p:spPr>
          <a:xfrm>
            <a:off x="5190925" y="3074225"/>
            <a:ext cx="1243800" cy="529500"/>
          </a:xfrm>
          <a:prstGeom prst="wedgeRoundRectCallout">
            <a:avLst>
              <a:gd fmla="val -58830" name="adj1"/>
              <a:gd fmla="val 7261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趨勢線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散佈圖的形態</a:t>
            </a:r>
          </a:p>
        </p:txBody>
      </p:sp>
      <p:sp>
        <p:nvSpPr>
          <p:cNvPr id="1089" name="Shape 108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090" name="Shape 1090"/>
          <p:cNvSpPr txBox="1"/>
          <p:nvPr>
            <p:ph idx="3" type="subTitle"/>
          </p:nvPr>
        </p:nvSpPr>
        <p:spPr>
          <a:xfrm>
            <a:off x="629325" y="2710025"/>
            <a:ext cx="26376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正相關</a:t>
            </a:r>
          </a:p>
        </p:txBody>
      </p:sp>
      <p:sp>
        <p:nvSpPr>
          <p:cNvPr id="1091" name="Shape 1091"/>
          <p:cNvSpPr txBox="1"/>
          <p:nvPr>
            <p:ph idx="4" type="subTitle"/>
          </p:nvPr>
        </p:nvSpPr>
        <p:spPr>
          <a:xfrm>
            <a:off x="3350118" y="2710025"/>
            <a:ext cx="26376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負</a:t>
            </a:r>
            <a:r>
              <a:rPr lang="zh-TW"/>
              <a:t>相關</a:t>
            </a:r>
          </a:p>
        </p:txBody>
      </p:sp>
      <p:sp>
        <p:nvSpPr>
          <p:cNvPr id="1092" name="Shape 1092"/>
          <p:cNvSpPr txBox="1"/>
          <p:nvPr>
            <p:ph idx="6" type="subTitle"/>
          </p:nvPr>
        </p:nvSpPr>
        <p:spPr>
          <a:xfrm>
            <a:off x="6073368" y="2710025"/>
            <a:ext cx="2637600" cy="58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zh-TW"/>
              <a:t>無相關</a:t>
            </a:r>
          </a:p>
        </p:txBody>
      </p:sp>
      <p:sp>
        <p:nvSpPr>
          <p:cNvPr id="1093" name="Shape 1093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lt1"/>
                </a:solidFill>
              </a:rPr>
              <a:t>梁德馨、蘇志雄、王智立（2014）。統計學: R-Web分析導論 : 生活中的統計應用14篇</a:t>
            </a:r>
          </a:p>
        </p:txBody>
      </p:sp>
      <p:pic>
        <p:nvPicPr>
          <p:cNvPr id="1094" name="Shape 10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099" y="3271304"/>
            <a:ext cx="2691746" cy="211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Shape 10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00" y="3268400"/>
            <a:ext cx="2674342" cy="2123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Shape 10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656" y="3277098"/>
            <a:ext cx="2680144" cy="210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3" name="Shape 11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04" name="Shape 1104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400"/>
              <a:t>W04-c. </a:t>
            </a:r>
            <a:r>
              <a:rPr lang="zh-TW" sz="3400"/>
              <a:t>價格與長度關係圖</a:t>
            </a:r>
          </a:p>
        </p:txBody>
      </p:sp>
      <p:sp>
        <p:nvSpPr>
          <p:cNvPr id="1105" name="Shape 1105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上機啦！</a:t>
            </a:r>
          </a:p>
        </p:txBody>
      </p:sp>
      <p:pic>
        <p:nvPicPr>
          <p:cNvPr id="1106" name="Shape 1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362" y="1783075"/>
            <a:ext cx="4819169" cy="47117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散佈圖</a:t>
            </a:r>
            <a:r>
              <a:rPr lang="zh-TW"/>
              <a:t>製作流程</a:t>
            </a:r>
          </a:p>
        </p:txBody>
      </p:sp>
      <p:sp>
        <p:nvSpPr>
          <p:cNvPr id="1113" name="Shape 111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選取範圍「</a:t>
            </a:r>
            <a:r>
              <a:rPr lang="zh-TW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D欄</a:t>
            </a:r>
            <a:r>
              <a:rPr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」(價格)、「</a:t>
            </a:r>
            <a:r>
              <a:rPr lang="zh-TW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F欄</a:t>
            </a:r>
            <a:r>
              <a:rPr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」(長度) &gt; 插入 &gt; 圖表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zh-TW"/>
              <a:t>圖表類型 &gt; 散佈圖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zh-TW"/>
              <a:t>自訂圖表</a:t>
            </a:r>
          </a:p>
        </p:txBody>
      </p:sp>
      <p:sp>
        <p:nvSpPr>
          <p:cNvPr id="1114" name="Shape 11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15" name="Shape 111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22" name="Shape 112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1. 選取範圍 &gt; 插入 &gt; 圖表</a:t>
            </a:r>
          </a:p>
        </p:txBody>
      </p:sp>
      <p:sp>
        <p:nvSpPr>
          <p:cNvPr id="1123" name="Shape 112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24" name="Shape 1124"/>
          <p:cNvPicPr preferRelativeResize="0"/>
          <p:nvPr/>
        </p:nvPicPr>
        <p:blipFill rotWithShape="1">
          <a:blip r:embed="rId3">
            <a:alphaModFix/>
          </a:blip>
          <a:srcRect b="0" l="29292" r="16921" t="0"/>
          <a:stretch/>
        </p:blipFill>
        <p:spPr>
          <a:xfrm>
            <a:off x="24199" y="1757725"/>
            <a:ext cx="4918224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Shape 1125"/>
          <p:cNvSpPr/>
          <p:nvPr/>
        </p:nvSpPr>
        <p:spPr>
          <a:xfrm>
            <a:off x="838249" y="2964125"/>
            <a:ext cx="1313399" cy="40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6" name="Shape 1126"/>
          <p:cNvSpPr/>
          <p:nvPr/>
        </p:nvSpPr>
        <p:spPr>
          <a:xfrm>
            <a:off x="474725" y="1563900"/>
            <a:ext cx="1782600" cy="1047300"/>
          </a:xfrm>
          <a:prstGeom prst="wedgeRoundRectCallout">
            <a:avLst>
              <a:gd fmla="val 11779" name="adj1"/>
              <a:gd fmla="val 7628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1. </a:t>
            </a:r>
            <a:r>
              <a:rPr lang="zh-TW" sz="2400">
                <a:solidFill>
                  <a:srgbClr val="FF0000"/>
                </a:solidFill>
              </a:rPr>
              <a:t>左鍵點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D欄標頭</a:t>
            </a:r>
          </a:p>
        </p:txBody>
      </p:sp>
      <p:sp>
        <p:nvSpPr>
          <p:cNvPr id="1127" name="Shape 1127"/>
          <p:cNvSpPr/>
          <p:nvPr/>
        </p:nvSpPr>
        <p:spPr>
          <a:xfrm>
            <a:off x="2589700" y="1563900"/>
            <a:ext cx="2290200" cy="1047300"/>
          </a:xfrm>
          <a:prstGeom prst="wedgeRoundRectCallout">
            <a:avLst>
              <a:gd fmla="val 11779" name="adj1"/>
              <a:gd fmla="val 7628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2</a:t>
            </a:r>
            <a:r>
              <a:rPr lang="zh-TW" sz="2400">
                <a:solidFill>
                  <a:srgbClr val="FF0000"/>
                </a:solidFill>
              </a:rPr>
              <a:t>. Ctrl+左鍵點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F欄標頭</a:t>
            </a:r>
          </a:p>
        </p:txBody>
      </p:sp>
      <p:sp>
        <p:nvSpPr>
          <p:cNvPr id="1128" name="Shape 1128"/>
          <p:cNvSpPr/>
          <p:nvPr/>
        </p:nvSpPr>
        <p:spPr>
          <a:xfrm>
            <a:off x="787600" y="5547750"/>
            <a:ext cx="4092300" cy="68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zh-TW" sz="2400">
                <a:solidFill>
                  <a:srgbClr val="FF0000"/>
                </a:solidFill>
              </a:rPr>
              <a:t>  </a:t>
            </a:r>
            <a:r>
              <a:rPr lang="zh-TW" sz="2400">
                <a:solidFill>
                  <a:srgbClr val="FF0000"/>
                </a:solidFill>
              </a:rPr>
              <a:t>Ctrl+左鍵：多</a:t>
            </a:r>
            <a:r>
              <a:rPr lang="zh-TW" sz="2400">
                <a:solidFill>
                  <a:srgbClr val="FF0000"/>
                </a:solidFill>
              </a:rPr>
              <a:t>範圍選取</a:t>
            </a:r>
          </a:p>
        </p:txBody>
      </p:sp>
      <p:pic>
        <p:nvPicPr>
          <p:cNvPr descr="slide infomation" id="1129" name="Shape 1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00" y="5407875"/>
            <a:ext cx="964049" cy="964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0" name="Shape 1130"/>
          <p:cNvCxnSpPr/>
          <p:nvPr/>
        </p:nvCxnSpPr>
        <p:spPr>
          <a:xfrm>
            <a:off x="4942425" y="1793150"/>
            <a:ext cx="0" cy="476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131" name="Shape 1131"/>
          <p:cNvPicPr preferRelativeResize="0"/>
          <p:nvPr/>
        </p:nvPicPr>
        <p:blipFill rotWithShape="1">
          <a:blip r:embed="rId5">
            <a:alphaModFix/>
          </a:blip>
          <a:srcRect b="0" l="11200" r="43308" t="0"/>
          <a:stretch/>
        </p:blipFill>
        <p:spPr>
          <a:xfrm>
            <a:off x="4984150" y="1757725"/>
            <a:ext cx="415985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Shape 1132"/>
          <p:cNvSpPr/>
          <p:nvPr/>
        </p:nvSpPr>
        <p:spPr>
          <a:xfrm>
            <a:off x="5794299" y="2100051"/>
            <a:ext cx="527400" cy="32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3" name="Shape 1133"/>
          <p:cNvSpPr/>
          <p:nvPr/>
        </p:nvSpPr>
        <p:spPr>
          <a:xfrm>
            <a:off x="5794300" y="4686325"/>
            <a:ext cx="988800" cy="32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4" name="Shape 1134"/>
          <p:cNvSpPr/>
          <p:nvPr/>
        </p:nvSpPr>
        <p:spPr>
          <a:xfrm rot="4500079">
            <a:off x="5797486" y="3788330"/>
            <a:ext cx="905343" cy="70129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35" name="Shape 1135"/>
          <p:cNvSpPr/>
          <p:nvPr/>
        </p:nvSpPr>
        <p:spPr>
          <a:xfrm rot="5400000">
            <a:off x="5716300" y="1310798"/>
            <a:ext cx="683400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9035"/>
            <a:ext cx="9144000" cy="5178829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Shape 114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2. </a:t>
            </a:r>
            <a:r>
              <a:rPr lang="zh-TW"/>
              <a:t>圖表類型 &gt; 散佈圖</a:t>
            </a:r>
          </a:p>
        </p:txBody>
      </p:sp>
      <p:sp>
        <p:nvSpPr>
          <p:cNvPr id="1143" name="Shape 1143"/>
          <p:cNvSpPr/>
          <p:nvPr/>
        </p:nvSpPr>
        <p:spPr>
          <a:xfrm>
            <a:off x="7944850" y="6516400"/>
            <a:ext cx="1199100" cy="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4" name="Shape 114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5" name="Shape 11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146" name="Shape 1146"/>
          <p:cNvSpPr/>
          <p:nvPr/>
        </p:nvSpPr>
        <p:spPr>
          <a:xfrm>
            <a:off x="1070152" y="2236625"/>
            <a:ext cx="919500" cy="43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7" name="Shape 1147"/>
          <p:cNvSpPr/>
          <p:nvPr/>
        </p:nvSpPr>
        <p:spPr>
          <a:xfrm>
            <a:off x="273900" y="4700175"/>
            <a:ext cx="838200" cy="78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8" name="Shape 1148"/>
          <p:cNvSpPr/>
          <p:nvPr/>
        </p:nvSpPr>
        <p:spPr>
          <a:xfrm rot="5400000">
            <a:off x="240288" y="3649889"/>
            <a:ext cx="905400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49" name="Shape 1149"/>
          <p:cNvSpPr/>
          <p:nvPr/>
        </p:nvSpPr>
        <p:spPr>
          <a:xfrm rot="8100000">
            <a:off x="1927938" y="1521935"/>
            <a:ext cx="905379" cy="70130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22" name="Shape 22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0" l="0" r="63535" t="0"/>
          <a:stretch/>
        </p:blipFill>
        <p:spPr>
          <a:xfrm>
            <a:off x="0" y="0"/>
            <a:ext cx="4829424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>
            <p:ph idx="4294967295" type="body"/>
          </p:nvPr>
        </p:nvSpPr>
        <p:spPr>
          <a:xfrm>
            <a:off x="4922100" y="1325875"/>
            <a:ext cx="37458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案例數量：158筆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類別變項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zh-TW">
                <a:solidFill>
                  <a:srgbClr val="FFFFFF"/>
                </a:solidFill>
              </a:rPr>
              <a:t>製造商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zh-TW">
                <a:solidFill>
                  <a:srgbClr val="FFFFFF"/>
                </a:solidFill>
              </a:rPr>
              <a:t>型號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zh-TW">
                <a:solidFill>
                  <a:srgbClr val="FFFFFF"/>
                </a:solidFill>
              </a:rPr>
              <a:t>類型</a:t>
            </a:r>
          </a:p>
        </p:txBody>
      </p:sp>
      <p:sp>
        <p:nvSpPr>
          <p:cNvPr id="225" name="Shape 225"/>
          <p:cNvSpPr txBox="1"/>
          <p:nvPr>
            <p:ph idx="4294967295" type="title"/>
          </p:nvPr>
        </p:nvSpPr>
        <p:spPr>
          <a:xfrm>
            <a:off x="4922100" y="169425"/>
            <a:ext cx="37458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汽車銷售記錄表</a:t>
            </a:r>
          </a:p>
        </p:txBody>
      </p:sp>
      <p:pic>
        <p:nvPicPr>
          <p:cNvPr descr="[Slide] Bar Chart 長條圖 Slide"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7800" y="4304275"/>
            <a:ext cx="1847324" cy="1847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>
            <p:ph idx="4294967295" type="body"/>
          </p:nvPr>
        </p:nvSpPr>
        <p:spPr>
          <a:xfrm>
            <a:off x="6951275" y="1325875"/>
            <a:ext cx="2118900" cy="217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zh-TW">
                <a:solidFill>
                  <a:srgbClr val="FFFFFF"/>
                </a:solidFill>
              </a:rPr>
              <a:t>連續變項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zh-TW">
                <a:solidFill>
                  <a:srgbClr val="FFFFFF"/>
                </a:solidFill>
              </a:rPr>
              <a:t>價格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zh-TW">
                <a:solidFill>
                  <a:srgbClr val="FFFFFF"/>
                </a:solidFill>
              </a:rPr>
              <a:t>寬度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zh-TW">
                <a:solidFill>
                  <a:srgbClr val="FFFFFF"/>
                </a:solidFill>
              </a:rPr>
              <a:t>長度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4300" y="516720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4489625" y="4661537"/>
            <a:ext cx="1462200" cy="113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Shape 1155"/>
          <p:cNvPicPr preferRelativeResize="0"/>
          <p:nvPr/>
        </p:nvPicPr>
        <p:blipFill rotWithShape="1">
          <a:blip r:embed="rId3">
            <a:alphaModFix/>
          </a:blip>
          <a:srcRect b="0" l="0" r="63415" t="0"/>
          <a:stretch/>
        </p:blipFill>
        <p:spPr>
          <a:xfrm>
            <a:off x="5798700" y="1679025"/>
            <a:ext cx="3345300" cy="517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Shape 1156"/>
          <p:cNvSpPr txBox="1"/>
          <p:nvPr>
            <p:ph idx="1" type="body"/>
          </p:nvPr>
        </p:nvSpPr>
        <p:spPr>
          <a:xfrm>
            <a:off x="476250" y="1783075"/>
            <a:ext cx="54825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標題：</a:t>
            </a:r>
            <a:r>
              <a:rPr lang="zh-TW" u="sng"/>
              <a:t>價格與長度關係圖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圖例：</a:t>
            </a:r>
            <a:r>
              <a:rPr lang="zh-TW" u="sng"/>
              <a:t>無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軸 &gt; </a:t>
            </a:r>
            <a:r>
              <a:rPr lang="zh-TW" u="sng"/>
              <a:t>橫軸</a:t>
            </a:r>
            <a:r>
              <a:rPr lang="zh-TW"/>
              <a:t> &gt; 標題：</a:t>
            </a:r>
            <a:r>
              <a:rPr lang="zh-TW" u="sng"/>
              <a:t>價格(單位:元)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軸 &gt; </a:t>
            </a:r>
            <a:r>
              <a:rPr lang="zh-TW" u="sng">
                <a:solidFill>
                  <a:schemeClr val="dk1"/>
                </a:solidFill>
              </a:rPr>
              <a:t>左縱軸</a:t>
            </a:r>
            <a:r>
              <a:rPr lang="zh-TW">
                <a:solidFill>
                  <a:schemeClr val="dk1"/>
                </a:solidFill>
              </a:rPr>
              <a:t> &gt; 標題：</a:t>
            </a:r>
            <a:r>
              <a:rPr lang="zh-TW" u="sng">
                <a:solidFill>
                  <a:schemeClr val="dk1"/>
                </a:solidFill>
              </a:rPr>
              <a:t>長度(單位:吋)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趨勢線：</a:t>
            </a:r>
            <a:r>
              <a:rPr lang="zh-TW" u="sng">
                <a:solidFill>
                  <a:schemeClr val="dk1"/>
                </a:solidFill>
              </a:rPr>
              <a:t>線性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>
                <a:solidFill>
                  <a:schemeClr val="dk1"/>
                </a:solidFill>
              </a:rPr>
              <a:t>插入</a:t>
            </a:r>
          </a:p>
        </p:txBody>
      </p:sp>
      <p:sp>
        <p:nvSpPr>
          <p:cNvPr id="1157" name="Shape 11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158" name="Shape 115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3. </a:t>
            </a:r>
            <a:r>
              <a:rPr lang="zh-TW"/>
              <a:t>自訂圖表</a:t>
            </a:r>
          </a:p>
        </p:txBody>
      </p:sp>
      <p:sp>
        <p:nvSpPr>
          <p:cNvPr id="1159" name="Shape 115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0" name="Shape 1160"/>
          <p:cNvSpPr/>
          <p:nvPr/>
        </p:nvSpPr>
        <p:spPr>
          <a:xfrm>
            <a:off x="7512377" y="2272450"/>
            <a:ext cx="919500" cy="43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1" name="Shape 1161"/>
          <p:cNvSpPr/>
          <p:nvPr/>
        </p:nvSpPr>
        <p:spPr>
          <a:xfrm rot="5400000">
            <a:off x="7519432" y="1358074"/>
            <a:ext cx="905399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62" name="Shape 1162"/>
          <p:cNvSpPr/>
          <p:nvPr/>
        </p:nvSpPr>
        <p:spPr>
          <a:xfrm>
            <a:off x="6064050" y="2706850"/>
            <a:ext cx="3015300" cy="3592500"/>
          </a:xfrm>
          <a:prstGeom prst="roundRect">
            <a:avLst>
              <a:gd fmla="val 315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3" name="Shape 1163"/>
          <p:cNvSpPr/>
          <p:nvPr/>
        </p:nvSpPr>
        <p:spPr>
          <a:xfrm>
            <a:off x="6009252" y="6299350"/>
            <a:ext cx="919500" cy="43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9" name="Shape 1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259" y="0"/>
            <a:ext cx="7014281" cy="685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170" name="Shape 11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71" name="Shape 1171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72" name="Shape 1172"/>
          <p:cNvGrpSpPr/>
          <p:nvPr/>
        </p:nvGrpSpPr>
        <p:grpSpPr>
          <a:xfrm>
            <a:off x="0" y="0"/>
            <a:ext cx="3420325" cy="1422675"/>
            <a:chOff x="0" y="0"/>
            <a:chExt cx="3420325" cy="1422675"/>
          </a:xfrm>
        </p:grpSpPr>
        <p:sp>
          <p:nvSpPr>
            <p:cNvPr id="1173" name="Shape 1173"/>
            <p:cNvSpPr/>
            <p:nvPr/>
          </p:nvSpPr>
          <p:spPr>
            <a:xfrm>
              <a:off x="712525" y="334000"/>
              <a:ext cx="2707800" cy="801600"/>
            </a:xfrm>
            <a:prstGeom prst="roundRect">
              <a:avLst>
                <a:gd fmla="val 16667" name="adj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174" name="Shape 11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1422675" cy="1422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5" name="Shape 1175"/>
            <p:cNvSpPr txBox="1"/>
            <p:nvPr/>
          </p:nvSpPr>
          <p:spPr>
            <a:xfrm>
              <a:off x="1224767" y="512125"/>
              <a:ext cx="2133900" cy="4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3200">
                  <a:solidFill>
                    <a:srgbClr val="FFFFFF"/>
                  </a:solidFill>
                </a:rPr>
                <a:t>實作目標</a:t>
              </a:r>
            </a:p>
          </p:txBody>
        </p:sp>
      </p:grpSp>
      <p:sp>
        <p:nvSpPr>
          <p:cNvPr id="1176" name="Shape 1176"/>
          <p:cNvSpPr/>
          <p:nvPr/>
        </p:nvSpPr>
        <p:spPr>
          <a:xfrm>
            <a:off x="4690450" y="1172825"/>
            <a:ext cx="2707800" cy="1131900"/>
          </a:xfrm>
          <a:prstGeom prst="wedgeRoundRectCallout">
            <a:avLst>
              <a:gd fmla="val -61489" name="adj1"/>
              <a:gd fmla="val 9315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價格與長度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關係圖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Shape 1182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zh-TW"/>
              <a:t>Part 6-2.</a:t>
            </a:r>
          </a:p>
        </p:txBody>
      </p:sp>
      <p:sp>
        <p:nvSpPr>
          <p:cNvPr id="1183" name="Shape 11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84" name="Shape 118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雙</a:t>
            </a:r>
            <a:r>
              <a:rPr lang="zh-TW"/>
              <a:t>變項</a:t>
            </a:r>
            <a:r>
              <a:rPr lang="zh-TW"/>
              <a:t>比較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類別</a:t>
            </a:r>
            <a:r>
              <a:rPr lang="zh-TW">
                <a:solidFill>
                  <a:schemeClr val="dk1"/>
                </a:solidFill>
              </a:rPr>
              <a:t>比較</a:t>
            </a:r>
            <a:r>
              <a:rPr lang="zh-TW">
                <a:solidFill>
                  <a:schemeClr val="dk1"/>
                </a:solidFill>
              </a:rPr>
              <a:t>：次數分配表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 txBox="1"/>
          <p:nvPr>
            <p:ph idx="4294967295" type="title"/>
          </p:nvPr>
        </p:nvSpPr>
        <p:spPr>
          <a:xfrm>
            <a:off x="3834875" y="5309400"/>
            <a:ext cx="53091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sz="3800">
                <a:solidFill>
                  <a:srgbClr val="FFFFFF"/>
                </a:solidFill>
              </a:rPr>
              <a:t>「</a:t>
            </a:r>
            <a:r>
              <a:rPr lang="zh-TW" sz="3800">
                <a:solidFill>
                  <a:srgbClr val="FFFFFF"/>
                </a:solidFill>
              </a:rPr>
              <a:t>每個</a:t>
            </a:r>
            <a:r>
              <a:rPr lang="zh-TW" sz="3800" u="sng">
                <a:solidFill>
                  <a:srgbClr val="FFFFFF"/>
                </a:solidFill>
              </a:rPr>
              <a:t>製造商</a:t>
            </a:r>
            <a:r>
              <a:rPr lang="zh-TW" sz="3800">
                <a:solidFill>
                  <a:srgbClr val="FFFFFF"/>
                </a:solidFill>
              </a:rPr>
              <a:t>製造了</a:t>
            </a:r>
            <a:br>
              <a:rPr lang="zh-TW" sz="3800">
                <a:solidFill>
                  <a:srgbClr val="FFFFFF"/>
                </a:solidFill>
              </a:rPr>
            </a:br>
            <a:r>
              <a:rPr lang="zh-TW" sz="3800">
                <a:solidFill>
                  <a:srgbClr val="FFFFFF"/>
                </a:solidFill>
              </a:rPr>
              <a:t>幾種汽車跟卡車？</a:t>
            </a:r>
            <a:r>
              <a:rPr lang="zh-TW" sz="3800">
                <a:solidFill>
                  <a:srgbClr val="FFFFFF"/>
                </a:solidFill>
              </a:rPr>
              <a:t>」</a:t>
            </a:r>
          </a:p>
        </p:txBody>
      </p:sp>
      <p:sp>
        <p:nvSpPr>
          <p:cNvPr id="1191" name="Shape 11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192" name="Shape 119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93" name="Shape 1193"/>
          <p:cNvPicPr preferRelativeResize="0"/>
          <p:nvPr/>
        </p:nvPicPr>
        <p:blipFill rotWithShape="1">
          <a:blip r:embed="rId3">
            <a:alphaModFix/>
          </a:blip>
          <a:srcRect b="0" l="39061" r="0" t="0"/>
          <a:stretch/>
        </p:blipFill>
        <p:spPr>
          <a:xfrm>
            <a:off x="3834925" y="469250"/>
            <a:ext cx="530905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Shape 1194"/>
          <p:cNvPicPr preferRelativeResize="0"/>
          <p:nvPr/>
        </p:nvPicPr>
        <p:blipFill rotWithShape="1">
          <a:blip r:embed="rId4">
            <a:alphaModFix/>
          </a:blip>
          <a:srcRect b="0" l="2790" r="66614" t="0"/>
          <a:stretch/>
        </p:blipFill>
        <p:spPr>
          <a:xfrm>
            <a:off x="0" y="0"/>
            <a:ext cx="3835051" cy="65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Shape 1195"/>
          <p:cNvSpPr/>
          <p:nvPr/>
        </p:nvSpPr>
        <p:spPr>
          <a:xfrm>
            <a:off x="89583" y="1532042"/>
            <a:ext cx="1618199" cy="457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6" name="Shape 1196"/>
          <p:cNvSpPr/>
          <p:nvPr/>
        </p:nvSpPr>
        <p:spPr>
          <a:xfrm>
            <a:off x="2810728" y="1532050"/>
            <a:ext cx="1024200" cy="457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7" name="Shape 1197"/>
          <p:cNvSpPr txBox="1"/>
          <p:nvPr/>
        </p:nvSpPr>
        <p:spPr>
          <a:xfrm rot="899713">
            <a:off x="6998149" y="542749"/>
            <a:ext cx="2134588" cy="3661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誰才是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1800">
                <a:solidFill>
                  <a:srgbClr val="FFFFFF"/>
                </a:solidFill>
              </a:rPr>
              <a:t>     卡車專家</a:t>
            </a:r>
            <a:r>
              <a:rPr lang="zh-TW" sz="1800">
                <a:solidFill>
                  <a:srgbClr val="FFFFFF"/>
                </a:solidFill>
              </a:rPr>
              <a:t>啊...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04" name="Shape 120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次數分配表 (</a:t>
            </a:r>
            <a:r>
              <a:rPr lang="zh-TW"/>
              <a:t>樞紐分析表</a:t>
            </a:r>
            <a:r>
              <a:rPr lang="zh-TW"/>
              <a:t>)</a:t>
            </a:r>
          </a:p>
        </p:txBody>
      </p:sp>
      <p:sp>
        <p:nvSpPr>
          <p:cNvPr id="1205" name="Shape 1205"/>
          <p:cNvSpPr txBox="1"/>
          <p:nvPr>
            <p:ph idx="1" type="body"/>
          </p:nvPr>
        </p:nvSpPr>
        <p:spPr>
          <a:xfrm>
            <a:off x="249925" y="1791150"/>
            <a:ext cx="43029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用來檢視與描述資料的最常用方法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顯示每一個類別變項的頻率/次數，也會統計百分比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舉例：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學生是否有網路購物的經驗 (是/否)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消費者擁有的手機品牌</a:t>
            </a:r>
            <a:br>
              <a:rPr lang="zh-TW"/>
            </a:br>
            <a:r>
              <a:rPr lang="zh-TW"/>
              <a:t>(Apple/HTC/三星)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lang="zh-TW"/>
              <a:t>國人出國的目的地</a:t>
            </a:r>
          </a:p>
        </p:txBody>
      </p:sp>
      <p:sp>
        <p:nvSpPr>
          <p:cNvPr id="1206" name="Shape 1206"/>
          <p:cNvSpPr txBox="1"/>
          <p:nvPr>
            <p:ph idx="3" type="subTitle"/>
          </p:nvPr>
        </p:nvSpPr>
        <p:spPr>
          <a:xfrm>
            <a:off x="24200" y="6583675"/>
            <a:ext cx="74136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梁德馨、蘇志雄、王智立（2014）。統計學: R-Web分析導論 : 生活中的統計應用14篇</a:t>
            </a:r>
          </a:p>
        </p:txBody>
      </p:sp>
      <p:sp>
        <p:nvSpPr>
          <p:cNvPr id="1207" name="Shape 1207"/>
          <p:cNvSpPr txBox="1"/>
          <p:nvPr>
            <p:ph idx="2" type="body"/>
          </p:nvPr>
        </p:nvSpPr>
        <p:spPr>
          <a:xfrm>
            <a:off x="4839800" y="1909450"/>
            <a:ext cx="3885000" cy="45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lang="zh-TW" sz="2200"/>
              <a:t>調查國人使用的智慧手機品牌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zh-TW" sz="2000"/>
              <a:t>(單位：人數)</a:t>
            </a:r>
          </a:p>
        </p:txBody>
      </p:sp>
      <p:graphicFrame>
        <p:nvGraphicFramePr>
          <p:cNvPr id="1208" name="Shape 1208"/>
          <p:cNvGraphicFramePr/>
          <p:nvPr/>
        </p:nvGraphicFramePr>
        <p:xfrm>
          <a:off x="4840325" y="294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{A3423C14-AC86-4C9F-B68C-A558145392DB}</a:tableStyleId>
              </a:tblPr>
              <a:tblGrid>
                <a:gridCol w="1468900"/>
                <a:gridCol w="1121075"/>
                <a:gridCol w="1294975"/>
              </a:tblGrid>
              <a:tr h="1742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手機品牌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擁有人數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百分比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3"/>
                    </a:solidFill>
                  </a:tcPr>
                </a:tc>
              </a:tr>
              <a:tr h="3834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Apple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363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30.2%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3834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HTC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290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24.1%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242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Samsung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140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11.7%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3834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Sony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140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11.7%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834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其他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267</a:t>
                      </a: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22.2%</a:t>
                      </a: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1209" name="Shape 1209"/>
          <p:cNvSpPr txBox="1"/>
          <p:nvPr/>
        </p:nvSpPr>
        <p:spPr>
          <a:xfrm>
            <a:off x="5968650" y="5699075"/>
            <a:ext cx="2699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zh-TW"/>
              <a:t>資料來源：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資策會FIND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Shape 1215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6" name="Shape 12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17" name="Shape 1217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W04-d. 製造商與類型次數分配表</a:t>
            </a:r>
          </a:p>
        </p:txBody>
      </p:sp>
      <p:sp>
        <p:nvSpPr>
          <p:cNvPr id="1218" name="Shape 1218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上機啦！</a:t>
            </a:r>
          </a:p>
        </p:txBody>
      </p:sp>
      <p:pic>
        <p:nvPicPr>
          <p:cNvPr id="1219" name="Shape 1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975" y="1783075"/>
            <a:ext cx="4796040" cy="47118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Shape 12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次數分配表製作流程</a:t>
            </a:r>
          </a:p>
        </p:txBody>
      </p:sp>
      <p:sp>
        <p:nvSpPr>
          <p:cNvPr id="1226" name="Shape 122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資料 &gt; 資料透視表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列 &gt; 新增欄位 &gt; </a:t>
            </a:r>
            <a:r>
              <a:rPr lang="zh-TW" u="sng"/>
              <a:t>製造商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欄 &gt; 新增欄位 &gt; </a:t>
            </a:r>
            <a:r>
              <a:rPr lang="zh-TW" u="sng"/>
              <a:t>類型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TW"/>
              <a:t>值 &gt; 新增欄位 &gt; </a:t>
            </a:r>
            <a:r>
              <a:rPr lang="zh-TW" u="sng"/>
              <a:t>類型</a:t>
            </a:r>
            <a:br>
              <a:rPr lang="zh-TW" u="sng"/>
            </a:br>
            <a:r>
              <a:rPr lang="zh-TW"/>
              <a:t>匯總依據 &gt; </a:t>
            </a:r>
            <a:r>
              <a:rPr lang="zh-TW" u="sng"/>
              <a:t>COUNTA</a:t>
            </a:r>
          </a:p>
        </p:txBody>
      </p:sp>
      <p:sp>
        <p:nvSpPr>
          <p:cNvPr id="1227" name="Shape 122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28" name="Shape 122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4" name="Shape 1234"/>
          <p:cNvPicPr preferRelativeResize="0"/>
          <p:nvPr/>
        </p:nvPicPr>
        <p:blipFill rotWithShape="1">
          <a:blip r:embed="rId3">
            <a:alphaModFix/>
          </a:blip>
          <a:srcRect b="16881" l="0" r="27235" t="0"/>
          <a:stretch/>
        </p:blipFill>
        <p:spPr>
          <a:xfrm>
            <a:off x="0" y="1418925"/>
            <a:ext cx="9144000" cy="54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Shape 12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</a:p>
        </p:txBody>
      </p:sp>
      <p:sp>
        <p:nvSpPr>
          <p:cNvPr id="1236" name="Shape 12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zh-TW"/>
              <a:t>資料 &gt; 資料透視表</a:t>
            </a:r>
          </a:p>
        </p:txBody>
      </p:sp>
      <p:sp>
        <p:nvSpPr>
          <p:cNvPr id="1237" name="Shape 123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8" name="Shape 1238"/>
          <p:cNvSpPr/>
          <p:nvPr/>
        </p:nvSpPr>
        <p:spPr>
          <a:xfrm>
            <a:off x="3387002" y="1783807"/>
            <a:ext cx="640800" cy="43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9" name="Shape 1239"/>
          <p:cNvSpPr/>
          <p:nvPr/>
        </p:nvSpPr>
        <p:spPr>
          <a:xfrm>
            <a:off x="3621106" y="5830591"/>
            <a:ext cx="1574700" cy="43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0" name="Shape 1240"/>
          <p:cNvSpPr/>
          <p:nvPr/>
        </p:nvSpPr>
        <p:spPr>
          <a:xfrm>
            <a:off x="2281250" y="1650295"/>
            <a:ext cx="905400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41" name="Shape 1241"/>
          <p:cNvSpPr/>
          <p:nvPr/>
        </p:nvSpPr>
        <p:spPr>
          <a:xfrm rot="4500079">
            <a:off x="3688636" y="4756880"/>
            <a:ext cx="905343" cy="70129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hape 124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8" name="Shape 12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49" name="Shape 124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2. 列 &gt; 新增欄位 &gt; 製造商</a:t>
            </a:r>
            <a:r>
              <a:rPr lang="zh-TW">
                <a:solidFill>
                  <a:schemeClr val="dk1"/>
                </a:solidFill>
              </a:rPr>
              <a:t> (1/2)</a:t>
            </a:r>
          </a:p>
        </p:txBody>
      </p:sp>
      <p:sp>
        <p:nvSpPr>
          <p:cNvPr id="1250" name="Shape 125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51" name="Shape 1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1175"/>
            <a:ext cx="91440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Shape 1252"/>
          <p:cNvSpPr/>
          <p:nvPr/>
        </p:nvSpPr>
        <p:spPr>
          <a:xfrm>
            <a:off x="6657275" y="3069602"/>
            <a:ext cx="1069200" cy="359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3" name="Shape 1253"/>
          <p:cNvSpPr/>
          <p:nvPr/>
        </p:nvSpPr>
        <p:spPr>
          <a:xfrm>
            <a:off x="5509875" y="3078295"/>
            <a:ext cx="905400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54" name="Shape 1254"/>
          <p:cNvSpPr/>
          <p:nvPr/>
        </p:nvSpPr>
        <p:spPr>
          <a:xfrm>
            <a:off x="7281050" y="3429000"/>
            <a:ext cx="556800" cy="359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5" name="Shape 1255"/>
          <p:cNvSpPr/>
          <p:nvPr/>
        </p:nvSpPr>
        <p:spPr>
          <a:xfrm>
            <a:off x="1725650" y="3740725"/>
            <a:ext cx="2048400" cy="1091100"/>
          </a:xfrm>
          <a:prstGeom prst="wedgeRoundRectCallout">
            <a:avLst>
              <a:gd fmla="val -74458" name="adj1"/>
              <a:gd fmla="val 714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橫排：列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Shape 1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3075"/>
            <a:ext cx="91440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Shape 12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63" name="Shape 126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2. 列 &gt; 新增欄位 &gt; 製造商</a:t>
            </a:r>
            <a:r>
              <a:rPr lang="zh-TW">
                <a:solidFill>
                  <a:schemeClr val="dk1"/>
                </a:solidFill>
              </a:rPr>
              <a:t> (2/2)</a:t>
            </a:r>
          </a:p>
        </p:txBody>
      </p:sp>
      <p:sp>
        <p:nvSpPr>
          <p:cNvPr id="1264" name="Shape 126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5" name="Shape 1265"/>
          <p:cNvSpPr/>
          <p:nvPr/>
        </p:nvSpPr>
        <p:spPr>
          <a:xfrm>
            <a:off x="311400" y="3076780"/>
            <a:ext cx="1180500" cy="3179999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6" name="Shape 1266"/>
          <p:cNvSpPr/>
          <p:nvPr/>
        </p:nvSpPr>
        <p:spPr>
          <a:xfrm>
            <a:off x="1725650" y="3740725"/>
            <a:ext cx="3651600" cy="1091100"/>
          </a:xfrm>
          <a:prstGeom prst="wedgeRoundRectCallout">
            <a:avLst>
              <a:gd fmla="val -60928" name="adj1"/>
              <a:gd fmla="val 918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「製造商」的分類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236" name="Shape 2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資料敘述級分析的步驟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zh-TW">
                <a:solidFill>
                  <a:srgbClr val="FF0000"/>
                </a:solidFill>
              </a:rPr>
              <a:t>把</a:t>
            </a:r>
            <a:r>
              <a:rPr lang="zh-TW">
                <a:solidFill>
                  <a:srgbClr val="FF0000"/>
                </a:solidFill>
              </a:rPr>
              <a:t>資料畫成</a:t>
            </a:r>
            <a:r>
              <a:rPr lang="zh-TW" u="sng">
                <a:solidFill>
                  <a:srgbClr val="FF0000"/>
                </a:solidFill>
              </a:rPr>
              <a:t>圖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zh-TW"/>
              <a:t>加入代表性的</a:t>
            </a:r>
            <a:r>
              <a:rPr lang="zh-TW" u="sng"/>
              <a:t>綜合數值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zh-TW">
                <a:solidFill>
                  <a:srgbClr val="FF0000"/>
                </a:solidFill>
              </a:rPr>
              <a:t>尋找資料的</a:t>
            </a:r>
            <a:r>
              <a:rPr lang="zh-TW" u="sng">
                <a:solidFill>
                  <a:srgbClr val="FF0000"/>
                </a:solidFill>
              </a:rPr>
              <a:t>整體形態</a:t>
            </a:r>
            <a:r>
              <a:rPr lang="zh-TW">
                <a:solidFill>
                  <a:srgbClr val="FF0000"/>
                </a:solidFill>
              </a:rPr>
              <a:t>、以及有</a:t>
            </a:r>
            <a:r>
              <a:rPr lang="zh-TW" u="sng">
                <a:solidFill>
                  <a:srgbClr val="FF0000"/>
                </a:solidFill>
              </a:rPr>
              <a:t>異與整體形態</a:t>
            </a:r>
            <a:r>
              <a:rPr lang="zh-TW">
                <a:solidFill>
                  <a:srgbClr val="FF0000"/>
                </a:solidFill>
              </a:rPr>
              <a:t>的偏差</a:t>
            </a:r>
          </a:p>
          <a:p>
            <a:pPr indent="-228600" lvl="0" marL="457200">
              <a:lnSpc>
                <a:spcPct val="200000"/>
              </a:lnSpc>
              <a:spcBef>
                <a:spcPts val="0"/>
              </a:spcBef>
              <a:buClr>
                <a:srgbClr val="FF0000"/>
              </a:buClr>
              <a:buAutoNum type="arabicPeriod"/>
            </a:pPr>
            <a:r>
              <a:rPr lang="zh-TW">
                <a:solidFill>
                  <a:srgbClr val="FF0000"/>
                </a:solidFill>
              </a:rPr>
              <a:t>當資料整體形態很有規律時，用</a:t>
            </a:r>
            <a:r>
              <a:rPr lang="zh-TW" u="sng">
                <a:solidFill>
                  <a:srgbClr val="FF0000"/>
                </a:solidFill>
              </a:rPr>
              <a:t>精簡的方式來描述</a:t>
            </a:r>
            <a:r>
              <a:rPr lang="zh-TW">
                <a:solidFill>
                  <a:srgbClr val="FF0000"/>
                </a:solidFill>
              </a:rPr>
              <a:t>它</a:t>
            </a:r>
          </a:p>
        </p:txBody>
      </p:sp>
      <p:sp>
        <p:nvSpPr>
          <p:cNvPr id="238" name="Shape 23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Moore, D.S.、Notz, W.（2012）。統計學的世界 II（鄭惟厚譯）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Shape 1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7725"/>
            <a:ext cx="91440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Shape 12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74" name="Shape 127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3. 欄 &gt; 新增欄位 &gt; 類型 (1/2)</a:t>
            </a:r>
          </a:p>
        </p:txBody>
      </p:sp>
      <p:sp>
        <p:nvSpPr>
          <p:cNvPr id="1275" name="Shape 127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6" name="Shape 1276"/>
          <p:cNvSpPr/>
          <p:nvPr/>
        </p:nvSpPr>
        <p:spPr>
          <a:xfrm>
            <a:off x="6657275" y="4283102"/>
            <a:ext cx="1503300" cy="370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7" name="Shape 1277"/>
          <p:cNvSpPr/>
          <p:nvPr/>
        </p:nvSpPr>
        <p:spPr>
          <a:xfrm>
            <a:off x="5509875" y="4291795"/>
            <a:ext cx="905400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78" name="Shape 1278"/>
          <p:cNvSpPr/>
          <p:nvPr/>
        </p:nvSpPr>
        <p:spPr>
          <a:xfrm>
            <a:off x="7255175" y="4969450"/>
            <a:ext cx="437700" cy="2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9" name="Shape 1279"/>
          <p:cNvSpPr/>
          <p:nvPr/>
        </p:nvSpPr>
        <p:spPr>
          <a:xfrm>
            <a:off x="1692250" y="3729575"/>
            <a:ext cx="2493900" cy="701400"/>
          </a:xfrm>
          <a:prstGeom prst="wedgeRoundRectCallout">
            <a:avLst>
              <a:gd fmla="val -36281" name="adj1"/>
              <a:gd fmla="val -8673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直欄：欄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Shape 1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83075"/>
            <a:ext cx="91440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Shape 12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87" name="Shape 128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3. 欄 &gt; 新增欄位 &gt; 類型 (2/2)</a:t>
            </a:r>
          </a:p>
        </p:txBody>
      </p:sp>
      <p:sp>
        <p:nvSpPr>
          <p:cNvPr id="1288" name="Shape 128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9" name="Shape 1289"/>
          <p:cNvSpPr/>
          <p:nvPr/>
        </p:nvSpPr>
        <p:spPr>
          <a:xfrm>
            <a:off x="1302574" y="3076775"/>
            <a:ext cx="2137500" cy="36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0" name="Shape 1290"/>
          <p:cNvSpPr/>
          <p:nvPr/>
        </p:nvSpPr>
        <p:spPr>
          <a:xfrm>
            <a:off x="1803575" y="4096975"/>
            <a:ext cx="3651600" cy="1091100"/>
          </a:xfrm>
          <a:prstGeom prst="wedgeRoundRectCallout">
            <a:avLst>
              <a:gd fmla="val -36281" name="adj1"/>
              <a:gd fmla="val -8673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「類型」的分類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" name="Shape 1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90700"/>
            <a:ext cx="91440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Shape 12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298" name="Shape 129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4. 值 &gt; 新增欄位 &gt; 類型 &gt; COUNTA (1/2)</a:t>
            </a:r>
          </a:p>
        </p:txBody>
      </p:sp>
      <p:sp>
        <p:nvSpPr>
          <p:cNvPr id="1299" name="Shape 129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0" name="Shape 1300"/>
          <p:cNvSpPr/>
          <p:nvPr/>
        </p:nvSpPr>
        <p:spPr>
          <a:xfrm>
            <a:off x="6483325" y="4774150"/>
            <a:ext cx="1152600" cy="370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1" name="Shape 1301"/>
          <p:cNvSpPr/>
          <p:nvPr/>
        </p:nvSpPr>
        <p:spPr>
          <a:xfrm>
            <a:off x="5399650" y="4608682"/>
            <a:ext cx="905400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02" name="Shape 1302"/>
          <p:cNvSpPr/>
          <p:nvPr/>
        </p:nvSpPr>
        <p:spPr>
          <a:xfrm>
            <a:off x="7102775" y="3135275"/>
            <a:ext cx="437700" cy="2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3" name="Shape 1303"/>
          <p:cNvSpPr/>
          <p:nvPr/>
        </p:nvSpPr>
        <p:spPr>
          <a:xfrm rot="-5400000">
            <a:off x="6868925" y="3662282"/>
            <a:ext cx="905400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04" name="Shape 1304"/>
          <p:cNvSpPr/>
          <p:nvPr/>
        </p:nvSpPr>
        <p:spPr>
          <a:xfrm>
            <a:off x="2905750" y="3967075"/>
            <a:ext cx="2493900" cy="701400"/>
          </a:xfrm>
          <a:prstGeom prst="wedgeRoundRectCallout">
            <a:avLst>
              <a:gd fmla="val -69643" name="adj1"/>
              <a:gd fmla="val -5846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內容：值</a:t>
            </a:r>
          </a:p>
        </p:txBody>
      </p:sp>
      <p:sp>
        <p:nvSpPr>
          <p:cNvPr id="1305" name="Shape 1305"/>
          <p:cNvSpPr/>
          <p:nvPr/>
        </p:nvSpPr>
        <p:spPr>
          <a:xfrm>
            <a:off x="3746300" y="1981200"/>
            <a:ext cx="2661300" cy="1049100"/>
          </a:xfrm>
          <a:prstGeom prst="wedgeRoundRectCallout">
            <a:avLst>
              <a:gd fmla="val 73756" name="adj1"/>
              <a:gd fmla="val 5895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選擇列或欄的資料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" name="Shape 1311"/>
          <p:cNvPicPr preferRelativeResize="0"/>
          <p:nvPr/>
        </p:nvPicPr>
        <p:blipFill rotWithShape="1">
          <a:blip r:embed="rId3">
            <a:alphaModFix/>
          </a:blip>
          <a:srcRect b="0" l="46106" r="0" t="0"/>
          <a:stretch/>
        </p:blipFill>
        <p:spPr>
          <a:xfrm>
            <a:off x="0" y="1790700"/>
            <a:ext cx="4928076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 rotWithShape="1">
          <a:blip r:embed="rId4">
            <a:alphaModFix/>
          </a:blip>
          <a:srcRect b="0" l="58928" r="0" t="0"/>
          <a:stretch/>
        </p:blipFill>
        <p:spPr>
          <a:xfrm>
            <a:off x="5388425" y="1790700"/>
            <a:ext cx="37555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Shape 13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14" name="Shape 131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>
                <a:solidFill>
                  <a:schemeClr val="dk1"/>
                </a:solidFill>
              </a:rPr>
              <a:t>4. 值 &gt; 新增欄位 &gt; 類型 &gt; COUNTA (2/3)</a:t>
            </a:r>
          </a:p>
        </p:txBody>
      </p:sp>
      <p:sp>
        <p:nvSpPr>
          <p:cNvPr id="1315" name="Shape 131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6" name="Shape 1316"/>
          <p:cNvSpPr/>
          <p:nvPr/>
        </p:nvSpPr>
        <p:spPr>
          <a:xfrm>
            <a:off x="1145675" y="4700770"/>
            <a:ext cx="905400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17" name="Shape 1317"/>
          <p:cNvSpPr/>
          <p:nvPr/>
        </p:nvSpPr>
        <p:spPr>
          <a:xfrm>
            <a:off x="5896950" y="2482625"/>
            <a:ext cx="838200" cy="2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8" name="Shape 1318"/>
          <p:cNvSpPr/>
          <p:nvPr/>
        </p:nvSpPr>
        <p:spPr>
          <a:xfrm rot="-2699607">
            <a:off x="3858366" y="3647803"/>
            <a:ext cx="1856367" cy="70130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19" name="Shape 1319"/>
          <p:cNvSpPr/>
          <p:nvPr/>
        </p:nvSpPr>
        <p:spPr>
          <a:xfrm>
            <a:off x="2507050" y="1790700"/>
            <a:ext cx="2661300" cy="1049100"/>
          </a:xfrm>
          <a:prstGeom prst="wedgeRoundRectCallout">
            <a:avLst>
              <a:gd fmla="val 70401" name="adj1"/>
              <a:gd fmla="val 2135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COUNTA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0000"/>
                </a:solidFill>
              </a:rPr>
              <a:t>計算個數</a:t>
            </a:r>
          </a:p>
        </p:txBody>
      </p:sp>
      <p:sp>
        <p:nvSpPr>
          <p:cNvPr id="1320" name="Shape 1320"/>
          <p:cNvSpPr/>
          <p:nvPr/>
        </p:nvSpPr>
        <p:spPr>
          <a:xfrm>
            <a:off x="2378900" y="4866227"/>
            <a:ext cx="1503300" cy="370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Shape 1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094" y="0"/>
            <a:ext cx="6980610" cy="685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27" name="Shape 132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zh-TW"/>
              <a:t>‹#›</a:t>
            </a:fld>
          </a:p>
        </p:txBody>
      </p:sp>
      <p:sp>
        <p:nvSpPr>
          <p:cNvPr id="1328" name="Shape 132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9" name="Shape 1329"/>
          <p:cNvSpPr/>
          <p:nvPr/>
        </p:nvSpPr>
        <p:spPr>
          <a:xfrm>
            <a:off x="2485925" y="4584700"/>
            <a:ext cx="2662500" cy="1335300"/>
          </a:xfrm>
          <a:prstGeom prst="wedgeRoundRectCallout">
            <a:avLst>
              <a:gd fmla="val 79963" name="adj1"/>
              <a:gd fmla="val -4753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列、欄、值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zh-TW" sz="3200">
                <a:solidFill>
                  <a:srgbClr val="FFFFFF"/>
                </a:solidFill>
              </a:rPr>
              <a:t>設定</a:t>
            </a:r>
          </a:p>
        </p:txBody>
      </p:sp>
      <p:grpSp>
        <p:nvGrpSpPr>
          <p:cNvPr id="1330" name="Shape 1330"/>
          <p:cNvGrpSpPr/>
          <p:nvPr/>
        </p:nvGrpSpPr>
        <p:grpSpPr>
          <a:xfrm>
            <a:off x="0" y="0"/>
            <a:ext cx="3420325" cy="1422675"/>
            <a:chOff x="0" y="0"/>
            <a:chExt cx="3420325" cy="1422675"/>
          </a:xfrm>
        </p:grpSpPr>
        <p:sp>
          <p:nvSpPr>
            <p:cNvPr id="1331" name="Shape 1331"/>
            <p:cNvSpPr/>
            <p:nvPr/>
          </p:nvSpPr>
          <p:spPr>
            <a:xfrm>
              <a:off x="712525" y="334000"/>
              <a:ext cx="2707800" cy="801600"/>
            </a:xfrm>
            <a:prstGeom prst="roundRect">
              <a:avLst>
                <a:gd fmla="val 16667" name="adj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332" name="Shape 13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1422675" cy="1422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3" name="Shape 1333"/>
            <p:cNvSpPr txBox="1"/>
            <p:nvPr/>
          </p:nvSpPr>
          <p:spPr>
            <a:xfrm>
              <a:off x="1224767" y="512125"/>
              <a:ext cx="2133900" cy="4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zh-TW" sz="3200">
                  <a:solidFill>
                    <a:srgbClr val="FFFFFF"/>
                  </a:solidFill>
                </a:rPr>
                <a:t>實作目標</a:t>
              </a:r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 txBox="1"/>
          <p:nvPr>
            <p:ph type="title"/>
          </p:nvPr>
        </p:nvSpPr>
        <p:spPr>
          <a:xfrm>
            <a:off x="3379395" y="1709750"/>
            <a:ext cx="5131200" cy="148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